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15"/>
  </p:notesMasterIdLst>
  <p:sldIdLst>
    <p:sldId id="256" r:id="rId3"/>
    <p:sldId id="257" r:id="rId4"/>
    <p:sldId id="269" r:id="rId5"/>
    <p:sldId id="259" r:id="rId6"/>
    <p:sldId id="261" r:id="rId7"/>
    <p:sldId id="262" r:id="rId8"/>
    <p:sldId id="263" r:id="rId9"/>
    <p:sldId id="264" r:id="rId10"/>
    <p:sldId id="266" r:id="rId11"/>
    <p:sldId id="271" r:id="rId12"/>
    <p:sldId id="270" r:id="rId13"/>
    <p:sldId id="268" r:id="rId14"/>
  </p:sldIdLst>
  <p:sldSz cx="9144000" cy="5143500" type="screen16x9"/>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1961" autoAdjust="0"/>
  </p:normalViewPr>
  <p:slideViewPr>
    <p:cSldViewPr snapToGrid="0">
      <p:cViewPr varScale="1">
        <p:scale>
          <a:sx n="67" d="100"/>
          <a:sy n="67" d="100"/>
        </p:scale>
        <p:origin x="19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De Bevere" userId="26c7ea29-1c16-40ce-bacd-90753f836259" providerId="ADAL" clId="{F0BC9954-B7D3-4E65-BAB2-C43667D95A92}"/>
    <pc:docChg chg="modSld">
      <pc:chgData name="Bram De Bevere" userId="26c7ea29-1c16-40ce-bacd-90753f836259" providerId="ADAL" clId="{F0BC9954-B7D3-4E65-BAB2-C43667D95A92}" dt="2025-12-13T16:42:40.875" v="2" actId="20577"/>
      <pc:docMkLst>
        <pc:docMk/>
      </pc:docMkLst>
      <pc:sldChg chg="modSp mod">
        <pc:chgData name="Bram De Bevere" userId="26c7ea29-1c16-40ce-bacd-90753f836259" providerId="ADAL" clId="{F0BC9954-B7D3-4E65-BAB2-C43667D95A92}" dt="2025-12-13T16:42:40.875" v="2" actId="20577"/>
        <pc:sldMkLst>
          <pc:docMk/>
          <pc:sldMk cId="0" sldId="256"/>
        </pc:sldMkLst>
        <pc:spChg chg="mod">
          <ac:chgData name="Bram De Bevere" userId="26c7ea29-1c16-40ce-bacd-90753f836259" providerId="ADAL" clId="{F0BC9954-B7D3-4E65-BAB2-C43667D95A92}" dt="2025-12-13T16:42:40.875" v="2" actId="20577"/>
          <ac:spMkLst>
            <pc:docMk/>
            <pc:sldMk cId="0" sldId="256"/>
            <ac:spMk id="85" creationId="{00000000-0000-0000-0000-000000000000}"/>
          </ac:spMkLst>
        </pc:spChg>
        <pc:cxnChg chg="mod">
          <ac:chgData name="Bram De Bevere" userId="26c7ea29-1c16-40ce-bacd-90753f836259" providerId="ADAL" clId="{F0BC9954-B7D3-4E65-BAB2-C43667D95A92}" dt="2025-12-13T16:42:21.431" v="0" actId="1076"/>
          <ac:cxnSpMkLst>
            <pc:docMk/>
            <pc:sldMk cId="0" sldId="256"/>
            <ac:cxnSpMk id="8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BCE0A-7CC4-4124-890B-10D7A7DE980B}" type="datetimeFigureOut">
              <a:rPr lang="nl-BE" smtClean="0"/>
              <a:t>15/12/2025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C0D84-B0A7-4B8C-8A15-0795E43C3AC9}" type="slidenum">
              <a:rPr lang="nl-BE" smtClean="0"/>
              <a:t>‹#›</a:t>
            </a:fld>
            <a:endParaRPr lang="nl-BE"/>
          </a:p>
        </p:txBody>
      </p:sp>
    </p:spTree>
    <p:extLst>
      <p:ext uri="{BB962C8B-B14F-4D97-AF65-F5344CB8AC3E}">
        <p14:creationId xmlns:p14="http://schemas.microsoft.com/office/powerpoint/2010/main" val="1000640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Beste Meneer Loret, beste medestudenten,</a:t>
            </a:r>
          </a:p>
          <a:p>
            <a:r>
              <a:rPr lang="nl-BE" dirty="0"/>
              <a:t>Ons project gaat over een lerend algoritme in ping pong te implementeren, en laten we direct beginnen,</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1</a:t>
            </a:fld>
            <a:endParaRPr lang="nl-BE"/>
          </a:p>
        </p:txBody>
      </p:sp>
    </p:spTree>
    <p:extLst>
      <p:ext uri="{BB962C8B-B14F-4D97-AF65-F5344CB8AC3E}">
        <p14:creationId xmlns:p14="http://schemas.microsoft.com/office/powerpoint/2010/main" val="203615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73583-0C88-23F3-1603-DB3F07FE5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D6A4-3B46-0F64-4F06-23ECC9792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93A2F-390A-0D27-E3E6-20E88F8514E4}"/>
              </a:ext>
            </a:extLst>
          </p:cNvPr>
          <p:cNvSpPr>
            <a:spLocks noGrp="1"/>
          </p:cNvSpPr>
          <p:nvPr>
            <p:ph type="body" idx="1"/>
          </p:nvPr>
        </p:nvSpPr>
        <p:spPr/>
        <p:txBody>
          <a:bodyPr/>
          <a:lstStyle/>
          <a:p>
            <a:r>
              <a:rPr lang="nl-NL" sz="1200" b="0" kern="1200" dirty="0">
                <a:solidFill>
                  <a:schemeClr val="tx1"/>
                </a:solidFill>
                <a:effectLst/>
                <a:latin typeface="+mn-lt"/>
                <a:ea typeface="+mn-ea"/>
                <a:cs typeface="+mn-cs"/>
              </a:rPr>
              <a:t>   - In de toekomst kan een reinforcement learning-algoritme met Q-learning of policy gradient worden geïmplementeerd.  </a:t>
            </a:r>
          </a:p>
          <a:p>
            <a:r>
              <a:rPr lang="nl-NL" sz="1200" b="0" kern="1200" dirty="0">
                <a:solidFill>
                  <a:schemeClr val="tx1"/>
                </a:solidFill>
                <a:effectLst/>
                <a:latin typeface="+mn-lt"/>
                <a:ea typeface="+mn-ea"/>
                <a:cs typeface="+mn-cs"/>
              </a:rPr>
              <a:t>   - Dit zou de AI in staat stellen tactische beslissingen te nemen en anticiperen op tegenstanders.</a:t>
            </a:r>
          </a:p>
          <a:p>
            <a:r>
              <a:rPr lang="nl-NL" sz="1200" b="0" kern="1200" dirty="0">
                <a:solidFill>
                  <a:schemeClr val="tx1"/>
                </a:solidFill>
                <a:effectLst/>
                <a:latin typeface="+mn-lt"/>
                <a:ea typeface="+mn-ea"/>
                <a:cs typeface="+mn-cs"/>
              </a:rPr>
              <a:t>   - AI kan voorspellingen van tegenstanders gebruiken om de bal op moeilijk bereikbare plekken te slaan.  </a:t>
            </a:r>
          </a:p>
          <a:p>
            <a:r>
              <a:rPr lang="nl-NL" sz="1200" b="0" kern="1200" dirty="0">
                <a:solidFill>
                  <a:schemeClr val="tx1"/>
                </a:solidFill>
                <a:effectLst/>
                <a:latin typeface="+mn-lt"/>
                <a:ea typeface="+mn-ea"/>
                <a:cs typeface="+mn-cs"/>
              </a:rPr>
              <a:t>   - Dit vereist integratie van extra sensorsimulatie of analyse van eerdere rally’s.</a:t>
            </a:r>
          </a:p>
          <a:p>
            <a:r>
              <a:rPr lang="nl-NL" sz="1200" b="0" kern="1200" dirty="0">
                <a:solidFill>
                  <a:schemeClr val="tx1"/>
                </a:solidFill>
                <a:effectLst/>
                <a:latin typeface="+mn-lt"/>
                <a:ea typeface="+mn-ea"/>
                <a:cs typeface="+mn-cs"/>
              </a:rPr>
              <a:t>   - Alternatief zouden we een menselijke speler tegenover het algoritme kunnen zetten door gebruik te maken van b.v. een Wii Remote</a:t>
            </a:r>
          </a:p>
        </p:txBody>
      </p:sp>
      <p:sp>
        <p:nvSpPr>
          <p:cNvPr id="4" name="Slide Number Placeholder 3">
            <a:extLst>
              <a:ext uri="{FF2B5EF4-FFF2-40B4-BE49-F238E27FC236}">
                <a16:creationId xmlns:a16="http://schemas.microsoft.com/office/drawing/2014/main" id="{629BCC68-F672-B0C2-9FD1-1FBB9BCD0251}"/>
              </a:ext>
            </a:extLst>
          </p:cNvPr>
          <p:cNvSpPr>
            <a:spLocks noGrp="1"/>
          </p:cNvSpPr>
          <p:nvPr>
            <p:ph type="sldNum" sz="quarter" idx="5"/>
          </p:nvPr>
        </p:nvSpPr>
        <p:spPr/>
        <p:txBody>
          <a:bodyPr/>
          <a:lstStyle/>
          <a:p>
            <a:fld id="{09DC0D84-B0A7-4B8C-8A15-0795E43C3AC9}" type="slidenum">
              <a:rPr lang="nl-BE" smtClean="0"/>
              <a:t>10</a:t>
            </a:fld>
            <a:endParaRPr lang="nl-BE"/>
          </a:p>
        </p:txBody>
      </p:sp>
    </p:spTree>
    <p:extLst>
      <p:ext uri="{BB962C8B-B14F-4D97-AF65-F5344CB8AC3E}">
        <p14:creationId xmlns:p14="http://schemas.microsoft.com/office/powerpoint/2010/main" val="347895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57EF-367C-6987-5358-3AA2F6FBE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5F0A4-8A69-6769-5FDD-227B684A5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0B3AB-E13A-949B-C154-4C0AF9E93334}"/>
              </a:ext>
            </a:extLst>
          </p:cNvPr>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a:extLst>
              <a:ext uri="{FF2B5EF4-FFF2-40B4-BE49-F238E27FC236}">
                <a16:creationId xmlns:a16="http://schemas.microsoft.com/office/drawing/2014/main" id="{EC0FC7F3-390B-5C9D-BC31-FAFCF24BF4A3}"/>
              </a:ext>
            </a:extLst>
          </p:cNvPr>
          <p:cNvSpPr>
            <a:spLocks noGrp="1"/>
          </p:cNvSpPr>
          <p:nvPr>
            <p:ph type="sldNum" sz="quarter" idx="5"/>
          </p:nvPr>
        </p:nvSpPr>
        <p:spPr/>
        <p:txBody>
          <a:bodyPr/>
          <a:lstStyle/>
          <a:p>
            <a:fld id="{09DC0D84-B0A7-4B8C-8A15-0795E43C3AC9}" type="slidenum">
              <a:rPr lang="nl-BE" smtClean="0"/>
              <a:t>11</a:t>
            </a:fld>
            <a:endParaRPr lang="nl-BE"/>
          </a:p>
        </p:txBody>
      </p:sp>
    </p:spTree>
    <p:extLst>
      <p:ext uri="{BB962C8B-B14F-4D97-AF65-F5344CB8AC3E}">
        <p14:creationId xmlns:p14="http://schemas.microsoft.com/office/powerpoint/2010/main" val="208750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Enige vragen over de werking van dit project? Hoe de AI werd getraind? De uitbreiding van dit project? (beter voor deze dingen te bespreken in de vragen sectie voor tijdsgemak)</a:t>
            </a:r>
          </a:p>
        </p:txBody>
      </p:sp>
      <p:sp>
        <p:nvSpPr>
          <p:cNvPr id="4" name="Slide Number Placeholder 3"/>
          <p:cNvSpPr>
            <a:spLocks noGrp="1"/>
          </p:cNvSpPr>
          <p:nvPr>
            <p:ph type="sldNum" sz="quarter" idx="5"/>
          </p:nvPr>
        </p:nvSpPr>
        <p:spPr/>
        <p:txBody>
          <a:bodyPr/>
          <a:lstStyle/>
          <a:p>
            <a:fld id="{09DC0D84-B0A7-4B8C-8A15-0795E43C3AC9}" type="slidenum">
              <a:rPr lang="nl-BE" smtClean="0"/>
              <a:t>12</a:t>
            </a:fld>
            <a:endParaRPr lang="nl-BE"/>
          </a:p>
        </p:txBody>
      </p:sp>
    </p:spTree>
    <p:extLst>
      <p:ext uri="{BB962C8B-B14F-4D97-AF65-F5344CB8AC3E}">
        <p14:creationId xmlns:p14="http://schemas.microsoft.com/office/powerpoint/2010/main" val="18270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Hey, wie heeft er hier een ping pong tafel staan thuis? Toffe recreativiteit, toffe sport</a:t>
            </a:r>
          </a:p>
          <a:p>
            <a:endParaRPr lang="nl-BE" dirty="0"/>
          </a:p>
          <a:p>
            <a:r>
              <a:rPr lang="nl-BE" dirty="0"/>
              <a:t>In 1972, kon je plotseling ook virtuele ping pong spelen, hetzij Pong in de arcades, één van de eerste videogames ooit gemaakt,</a:t>
            </a:r>
          </a:p>
          <a:p>
            <a:r>
              <a:rPr lang="nl-BE" dirty="0"/>
              <a:t>Dit is waar ping pong en ons studiegebied mekaar kruisen,</a:t>
            </a:r>
          </a:p>
          <a:p>
            <a:r>
              <a:rPr lang="nl-BE" dirty="0"/>
              <a:t>Ondertussen zijn we al een héél aantal jaren verder, en de technologië staat ook héél wat verder,</a:t>
            </a:r>
          </a:p>
          <a:p>
            <a:endParaRPr lang="nl-BE" dirty="0"/>
          </a:p>
          <a:p>
            <a:r>
              <a:rPr lang="nl-BE" dirty="0"/>
              <a:t>Dus, als soortvan “Ode” aan deze game, hoe kunnen wij vandaag de dag met de huidige technologie deze Pong game recreëren? Én dan</a:t>
            </a:r>
            <a:br>
              <a:rPr lang="nl-BE" dirty="0"/>
            </a:br>
            <a:r>
              <a:rPr lang="nl-BE" dirty="0"/>
              <a:t>specifiek voor het vak AI Programming, hoe kunnen wij een lerend algoritme hiermee trainen?</a:t>
            </a:r>
          </a:p>
        </p:txBody>
      </p:sp>
      <p:sp>
        <p:nvSpPr>
          <p:cNvPr id="4" name="Slide Number Placeholder 3"/>
          <p:cNvSpPr>
            <a:spLocks noGrp="1"/>
          </p:cNvSpPr>
          <p:nvPr>
            <p:ph type="sldNum" sz="quarter" idx="5"/>
          </p:nvPr>
        </p:nvSpPr>
        <p:spPr/>
        <p:txBody>
          <a:bodyPr/>
          <a:lstStyle/>
          <a:p>
            <a:fld id="{09DC0D84-B0A7-4B8C-8A15-0795E43C3AC9}" type="slidenum">
              <a:rPr lang="nl-BE" smtClean="0"/>
              <a:t>2</a:t>
            </a:fld>
            <a:endParaRPr lang="nl-BE"/>
          </a:p>
        </p:txBody>
      </p:sp>
    </p:spTree>
    <p:extLst>
      <p:ext uri="{BB962C8B-B14F-4D97-AF65-F5344CB8AC3E}">
        <p14:creationId xmlns:p14="http://schemas.microsoft.com/office/powerpoint/2010/main" val="344270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Doelstellingen:</a:t>
            </a:r>
          </a:p>
          <a:p>
            <a:r>
              <a:rPr lang="nl-BE" dirty="0"/>
              <a:t>We willen een algoritme dat leert om ping pong te spelen</a:t>
            </a:r>
          </a:p>
          <a:p>
            <a:r>
              <a:rPr lang="nl-BE" dirty="0"/>
              <a:t>Uitbreiden naar 3D -&gt; botsingen op het tafel -&gt; iets realistischer dan Pong, maar niet hyper realistisch</a:t>
            </a:r>
          </a:p>
          <a:p>
            <a:r>
              <a:rPr lang="nl-BE" dirty="0"/>
              <a:t>Bedoeling dat het algoritme leert spelen MET de omgeving, niet IN de omgeving</a:t>
            </a:r>
          </a:p>
          <a:p>
            <a:r>
              <a:rPr lang="nl-BE" dirty="0"/>
              <a:t>Wat bedoel ik daarmee? Het is niet de bedoeling dat het algoritme de bal leert slaan, dat is ietske dieper, het is de bedoeling dat het algoritme leert goed/strategisch spelen</a:t>
            </a:r>
          </a:p>
          <a:p>
            <a:r>
              <a:rPr lang="nl-BE" dirty="0"/>
              <a:t>Om te bepalen of dit algoritme goed/slecht aan het spelen is, hebben we logica nodig om de spelregels van ping pong in deze omgeving te steken, plus extra regels voor een efficient leermodel</a:t>
            </a:r>
          </a:p>
          <a:p>
            <a:r>
              <a:rPr lang="nl-BE" dirty="0"/>
              <a:t>Natuurlijk, hebben we ook het lerend algoritme zelf nodig, en we vertrekken uit het concept: een lijst met paddle posities, en parameter data die wordt doorgegeven aan het traject van de bal</a:t>
            </a:r>
          </a:p>
          <a:p>
            <a:r>
              <a:rPr lang="nl-BE" dirty="0"/>
              <a:t>Als laatste, moeten we ook in staat zijn om het leerprocess te evalueren zodat we er conclusies kunnen uit trekken</a:t>
            </a:r>
          </a:p>
        </p:txBody>
      </p:sp>
      <p:sp>
        <p:nvSpPr>
          <p:cNvPr id="4" name="Slide Number Placeholder 3"/>
          <p:cNvSpPr>
            <a:spLocks noGrp="1"/>
          </p:cNvSpPr>
          <p:nvPr>
            <p:ph type="sldNum" sz="quarter" idx="5"/>
          </p:nvPr>
        </p:nvSpPr>
        <p:spPr/>
        <p:txBody>
          <a:bodyPr/>
          <a:lstStyle/>
          <a:p>
            <a:fld id="{09DC0D84-B0A7-4B8C-8A15-0795E43C3AC9}" type="slidenum">
              <a:rPr lang="nl-BE" smtClean="0"/>
              <a:t>3</a:t>
            </a:fld>
            <a:endParaRPr lang="nl-BE"/>
          </a:p>
        </p:txBody>
      </p:sp>
    </p:spTree>
    <p:extLst>
      <p:ext uri="{BB962C8B-B14F-4D97-AF65-F5344CB8AC3E}">
        <p14:creationId xmlns:p14="http://schemas.microsoft.com/office/powerpoint/2010/main" val="165089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omgeving zullen we gebruik maken van pybullet</a:t>
            </a:r>
          </a:p>
          <a:p>
            <a:r>
              <a:rPr lang="nl-BE" dirty="0"/>
              <a:t>Het is een python module dat een interface is voor de python bullet physics SDK, goed voor fysica simulaties en robotica</a:t>
            </a:r>
          </a:p>
          <a:p>
            <a:r>
              <a:rPr lang="nl-BE" dirty="0"/>
              <a:t>Populair in research &amp; dev van AI, zeer installatievriendelijk en zeer compatibel</a:t>
            </a:r>
          </a:p>
          <a:p>
            <a:r>
              <a:rPr lang="nl-BE" dirty="0"/>
              <a:t>Wordt gebruikt bij google brain, openAI, en boston dynamics</a:t>
            </a:r>
          </a:p>
          <a:p>
            <a:endParaRPr lang="nl-BE" dirty="0"/>
          </a:p>
          <a:p>
            <a:r>
              <a:rPr lang="nl-BE" dirty="0"/>
              <a:t>Wij gebruiken het voor de collision detectie en de rendering, de physics worden verworpen, we willen iets minder complex (zie eerder over leren te spelen MET de omgeving)</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4</a:t>
            </a:fld>
            <a:endParaRPr lang="nl-BE"/>
          </a:p>
        </p:txBody>
      </p:sp>
    </p:spTree>
    <p:extLst>
      <p:ext uri="{BB962C8B-B14F-4D97-AF65-F5344CB8AC3E}">
        <p14:creationId xmlns:p14="http://schemas.microsoft.com/office/powerpoint/2010/main" val="337808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Geen physics -&gt; paraboolfunctie met offset boven het speelvlak</a:t>
            </a:r>
          </a:p>
          <a:p>
            <a:endParaRPr lang="nl-BE" dirty="0"/>
          </a:p>
          <a:p>
            <a:r>
              <a:rPr lang="nl-BE" dirty="0"/>
              <a:t>Bij collision met een paddle, wordt de parabool functie berekend adhv de drie parameters, strength, angle, en spin, en wordt geprojecteerd in dat punt zodat dat punt samenvalt met het traject, daarna beweegt de bal over dat traject, totdat het geraakt wordt door een andere paddle, het net, ,,,</a:t>
            </a:r>
          </a:p>
          <a:p>
            <a:endParaRPr lang="nl-BE" dirty="0"/>
          </a:p>
          <a:p>
            <a:r>
              <a:rPr lang="nl-BE" dirty="0"/>
              <a:t>Strength rekt de parabool uit, breder of smaller, de bal “verder slaan”</a:t>
            </a:r>
          </a:p>
          <a:p>
            <a:endParaRPr lang="nl-BE" dirty="0"/>
          </a:p>
          <a:p>
            <a:r>
              <a:rPr lang="nl-BE" dirty="0"/>
              <a:t>Angle bepaald de rotatie van het vlak waarop het traject geprojecteerd wordt, dus “wordt de bal links of rechts geslagen?”</a:t>
            </a:r>
          </a:p>
          <a:p>
            <a:endParaRPr lang="nl-BE" dirty="0"/>
          </a:p>
          <a:p>
            <a:r>
              <a:rPr lang="nl-BE" dirty="0"/>
              <a:t>Spin is exact hetzelfde als angle, maar wanneer de bal op de tafel botst</a:t>
            </a:r>
          </a:p>
          <a:p>
            <a:endParaRPr lang="nl-BE" dirty="0"/>
          </a:p>
          <a:p>
            <a:r>
              <a:rPr lang="nl-BE" dirty="0"/>
              <a:t>Automatische berekening van de positie van de paddles + op 0,1 coordinaten + “ruis”</a:t>
            </a:r>
          </a:p>
        </p:txBody>
      </p:sp>
      <p:sp>
        <p:nvSpPr>
          <p:cNvPr id="4" name="Slide Number Placeholder 3"/>
          <p:cNvSpPr>
            <a:spLocks noGrp="1"/>
          </p:cNvSpPr>
          <p:nvPr>
            <p:ph type="sldNum" sz="quarter" idx="5"/>
          </p:nvPr>
        </p:nvSpPr>
        <p:spPr/>
        <p:txBody>
          <a:bodyPr/>
          <a:lstStyle/>
          <a:p>
            <a:fld id="{09DC0D84-B0A7-4B8C-8A15-0795E43C3AC9}" type="slidenum">
              <a:rPr lang="nl-BE" smtClean="0"/>
              <a:t>5</a:t>
            </a:fld>
            <a:endParaRPr lang="nl-BE"/>
          </a:p>
        </p:txBody>
      </p:sp>
    </p:spTree>
    <p:extLst>
      <p:ext uri="{BB962C8B-B14F-4D97-AF65-F5344CB8AC3E}">
        <p14:creationId xmlns:p14="http://schemas.microsoft.com/office/powerpoint/2010/main" val="314443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voor de spelregels:</a:t>
            </a:r>
          </a:p>
          <a:p>
            <a:r>
              <a:rPr lang="nl-BE" dirty="0"/>
              <a:t>Adhv collisie detectie functies kunnen we bepalen wanneer de bal iets raakt en wat het raakt, en we houden ook bij wie de bal het laatst geraakt heeft</a:t>
            </a:r>
          </a:p>
          <a:p>
            <a:r>
              <a:rPr lang="nl-BE" dirty="0"/>
              <a:t>Het assenstelsel is slim opgestelt met de y=0 as dat samenvalt met het net, zo is het gemakkelijk te detecteren aan welke kant van het veld de bal op de tafel botst adhv het teken van de y-coord</a:t>
            </a:r>
          </a:p>
          <a:p>
            <a:endParaRPr lang="nl-BE" dirty="0"/>
          </a:p>
          <a:p>
            <a:r>
              <a:rPr lang="nl-BE" dirty="0"/>
              <a:t>Een valide slag is dus wanneer de bal wordt geraakt en aan de andere kant van de tafel botst, en zou dus een punt kunnen opleveren als de bal niet wordt teruggeslagen</a:t>
            </a:r>
          </a:p>
          <a:p>
            <a:r>
              <a:rPr lang="nl-BE" dirty="0"/>
              <a:t>Als de bal aan dezelfde kant van de tafel botst, of tegen het net botst, of niet op de tafel botst, ,,, is dit een foute slag</a:t>
            </a:r>
          </a:p>
          <a:p>
            <a:endParaRPr lang="nl-BE" dirty="0"/>
          </a:p>
          <a:p>
            <a:r>
              <a:rPr lang="nl-BE" dirty="0"/>
              <a:t> </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6</a:t>
            </a:fld>
            <a:endParaRPr lang="nl-BE"/>
          </a:p>
        </p:txBody>
      </p:sp>
    </p:spTree>
    <p:extLst>
      <p:ext uri="{BB962C8B-B14F-4D97-AF65-F5344CB8AC3E}">
        <p14:creationId xmlns:p14="http://schemas.microsoft.com/office/powerpoint/2010/main" val="210224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foute slag krijgt geen punten</a:t>
            </a:r>
          </a:p>
          <a:p>
            <a:r>
              <a:rPr lang="nl-BE" dirty="0"/>
              <a:t>Een valide slag krijgt wel punten</a:t>
            </a:r>
          </a:p>
          <a:p>
            <a:r>
              <a:rPr lang="nl-BE" dirty="0"/>
              <a:t>Een valide slag dat niet wordt teruggeslagen is nog beter</a:t>
            </a:r>
          </a:p>
          <a:p>
            <a:endParaRPr lang="nl-BE" dirty="0"/>
          </a:p>
          <a:p>
            <a:r>
              <a:rPr lang="nl-BE" dirty="0"/>
              <a:t>Dit is de basis van hoe het systeem leert</a:t>
            </a:r>
          </a:p>
        </p:txBody>
      </p:sp>
      <p:sp>
        <p:nvSpPr>
          <p:cNvPr id="4" name="Slide Number Placeholder 3"/>
          <p:cNvSpPr>
            <a:spLocks noGrp="1"/>
          </p:cNvSpPr>
          <p:nvPr>
            <p:ph type="sldNum" sz="quarter" idx="5"/>
          </p:nvPr>
        </p:nvSpPr>
        <p:spPr/>
        <p:txBody>
          <a:bodyPr/>
          <a:lstStyle/>
          <a:p>
            <a:fld id="{09DC0D84-B0A7-4B8C-8A15-0795E43C3AC9}" type="slidenum">
              <a:rPr lang="nl-BE" smtClean="0"/>
              <a:t>7</a:t>
            </a:fld>
            <a:endParaRPr lang="nl-BE"/>
          </a:p>
        </p:txBody>
      </p:sp>
    </p:spTree>
    <p:extLst>
      <p:ext uri="{BB962C8B-B14F-4D97-AF65-F5344CB8AC3E}">
        <p14:creationId xmlns:p14="http://schemas.microsoft.com/office/powerpoint/2010/main" val="147836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maken gebruik van exploratie en exploitatie, zodat het algoritme goede slagen herinnert en erop voortbouwt door te zoeken naar gelijkaardige slagen</a:t>
            </a:r>
          </a:p>
          <a:p>
            <a:r>
              <a:rPr lang="nl-BE" dirty="0"/>
              <a:t>op deze manier is er een mix van zekerheid van de slag en is het algoritme een dynamische tegenstander, telkens de bal op exact dezelfde manier terugspeelt is immers niet echt strategisch</a:t>
            </a:r>
          </a:p>
          <a:p>
            <a:endParaRPr lang="nl-BE" dirty="0"/>
          </a:p>
          <a:p>
            <a:r>
              <a:rPr lang="nl-BE" dirty="0"/>
              <a:t>We koppelen dit aan het score systeem, een traject voor een bepaalde positie dat scoort, daarvan zullen de parameters opgeslagen worden voor hergebruik in een CSV bestand</a:t>
            </a:r>
          </a:p>
          <a:p>
            <a:r>
              <a:rPr lang="nl-BE" dirty="0"/>
              <a:t>Als er nog geen entry bestaat voor deze positie, zijn het random parameters</a:t>
            </a:r>
          </a:p>
          <a:p>
            <a:r>
              <a:rPr lang="nl-BE" dirty="0"/>
              <a:t>Als er een entry bestaat, dan wegen deze parameters met 66% door, met de rest randomisatie</a:t>
            </a:r>
          </a:p>
          <a:p>
            <a:r>
              <a:rPr lang="nl-BE" dirty="0"/>
              <a:t>Als de entry bestaat en die entry niet werd teruggeslagen, dan wegen de parameters 88% door om de tegenspeler te promoten om de repons op dat traject te bevorderen</a:t>
            </a:r>
          </a:p>
          <a:p>
            <a:endParaRPr lang="nl-BE" dirty="0"/>
          </a:p>
          <a:p>
            <a:r>
              <a:rPr lang="nl-BE" dirty="0"/>
              <a:t>Wanneer de parameters van een succesvolle slag worden opgeslagen, dan worden de parameters van de omliggende punten ook lichtjes aangepast (66%/44%/22%)</a:t>
            </a:r>
            <a:br>
              <a:rPr lang="nl-BE" dirty="0"/>
            </a:br>
            <a:r>
              <a:rPr lang="nl-BE" dirty="0"/>
              <a:t>dit is logisch want ongeveer gelijke trajecten die beginning in ongeveer gelijke punten zullen met hoge waarschijnlijkheid ook valide slagen zijn, dit versnelt het leerprocess</a:t>
            </a:r>
          </a:p>
          <a:p>
            <a:endParaRPr lang="nl-BE" dirty="0"/>
          </a:p>
          <a:p>
            <a:r>
              <a:rPr lang="nl-BE" dirty="0"/>
              <a:t>We hebben ook een learning mode dat het leerprocess versnelt door niet te wachten op de animatie van de bal</a:t>
            </a:r>
          </a:p>
          <a:p>
            <a:endParaRPr lang="nl-BE" dirty="0"/>
          </a:p>
          <a:p>
            <a:r>
              <a:rPr lang="nl-BE" dirty="0"/>
              <a:t> </a:t>
            </a:r>
          </a:p>
          <a:p>
            <a:endParaRPr lang="nl-BE" dirty="0"/>
          </a:p>
          <a:p>
            <a:endParaRPr lang="nl-BE" dirty="0"/>
          </a:p>
          <a:p>
            <a:endParaRPr lang="nl-BE" dirty="0"/>
          </a:p>
          <a:p>
            <a:endParaRPr lang="nl-BE" dirty="0"/>
          </a:p>
          <a:p>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8</a:t>
            </a:fld>
            <a:endParaRPr lang="nl-BE"/>
          </a:p>
        </p:txBody>
      </p:sp>
    </p:spTree>
    <p:extLst>
      <p:ext uri="{BB962C8B-B14F-4D97-AF65-F5344CB8AC3E}">
        <p14:creationId xmlns:p14="http://schemas.microsoft.com/office/powerpoint/2010/main" val="333560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9</a:t>
            </a:fld>
            <a:endParaRPr lang="nl-BE"/>
          </a:p>
        </p:txBody>
      </p:sp>
    </p:spTree>
    <p:extLst>
      <p:ext uri="{BB962C8B-B14F-4D97-AF65-F5344CB8AC3E}">
        <p14:creationId xmlns:p14="http://schemas.microsoft.com/office/powerpoint/2010/main" val="658215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228600" y="771480"/>
            <a:ext cx="6379200" cy="296496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5" name="Google Shape;118;p19"/>
          <p:cNvPicPr/>
          <p:nvPr/>
        </p:nvPicPr>
        <p:blipFill>
          <a:blip r:embed="rId2"/>
          <a:stretch/>
        </p:blipFill>
        <p:spPr>
          <a:xfrm>
            <a:off x="0" y="360"/>
            <a:ext cx="9143640" cy="5142600"/>
          </a:xfrm>
          <a:prstGeom prst="rect">
            <a:avLst/>
          </a:prstGeom>
          <a:noFill/>
          <a:ln w="0">
            <a:noFill/>
          </a:ln>
        </p:spPr>
      </p:pic>
      <p:cxnSp>
        <p:nvCxnSpPr>
          <p:cNvPr id="36" name="Google Shape;119;p19"/>
          <p:cNvCxnSpPr/>
          <p:nvPr/>
        </p:nvCxnSpPr>
        <p:spPr>
          <a:xfrm flipH="1">
            <a:off x="229680" y="399240"/>
            <a:ext cx="8687880" cy="360"/>
          </a:xfrm>
          <a:prstGeom prst="straightConnector1">
            <a:avLst/>
          </a:prstGeom>
          <a:ln w="9525">
            <a:solidFill>
              <a:srgbClr val="FFFFFF"/>
            </a:solidFill>
            <a:round/>
          </a:ln>
        </p:spPr>
      </p:cxnSp>
      <p:sp>
        <p:nvSpPr>
          <p:cNvPr id="37" name="PlaceHolder 1"/>
          <p:cNvSpPr>
            <a:spLocks noGrp="1"/>
          </p:cNvSpPr>
          <p:nvPr>
            <p:ph type="title"/>
          </p:nvPr>
        </p:nvSpPr>
        <p:spPr>
          <a:xfrm>
            <a:off x="392796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8" name="PlaceHolder 2"/>
          <p:cNvSpPr>
            <a:spLocks noGrp="1"/>
          </p:cNvSpPr>
          <p:nvPr>
            <p:ph type="title"/>
          </p:nvPr>
        </p:nvSpPr>
        <p:spPr>
          <a:xfrm>
            <a:off x="392796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9" name="PlaceHolder 3"/>
          <p:cNvSpPr>
            <a:spLocks noGrp="1"/>
          </p:cNvSpPr>
          <p:nvPr>
            <p:ph type="title"/>
          </p:nvPr>
        </p:nvSpPr>
        <p:spPr>
          <a:xfrm>
            <a:off x="634500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0" name="PlaceHolder 4"/>
          <p:cNvSpPr>
            <a:spLocks noGrp="1"/>
          </p:cNvSpPr>
          <p:nvPr>
            <p:ph type="title"/>
          </p:nvPr>
        </p:nvSpPr>
        <p:spPr>
          <a:xfrm>
            <a:off x="634500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1" name="PlaceHolder 5"/>
          <p:cNvSpPr>
            <a:spLocks noGrp="1"/>
          </p:cNvSpPr>
          <p:nvPr>
            <p:ph type="title"/>
          </p:nvPr>
        </p:nvSpPr>
        <p:spPr>
          <a:xfrm>
            <a:off x="228600" y="704160"/>
            <a:ext cx="2894400" cy="1110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2" name="Google Shape;131;p20"/>
          <p:cNvPicPr/>
          <p:nvPr/>
        </p:nvPicPr>
        <p:blipFill>
          <a:blip r:embed="rId2"/>
          <a:stretch/>
        </p:blipFill>
        <p:spPr>
          <a:xfrm>
            <a:off x="0" y="360"/>
            <a:ext cx="9143640" cy="5142600"/>
          </a:xfrm>
          <a:prstGeom prst="rect">
            <a:avLst/>
          </a:prstGeom>
          <a:noFill/>
          <a:ln w="0">
            <a:noFill/>
          </a:ln>
        </p:spPr>
      </p:pic>
      <p:cxnSp>
        <p:nvCxnSpPr>
          <p:cNvPr id="43" name="Google Shape;132;p20"/>
          <p:cNvCxnSpPr/>
          <p:nvPr/>
        </p:nvCxnSpPr>
        <p:spPr>
          <a:xfrm flipH="1">
            <a:off x="229680" y="399240"/>
            <a:ext cx="8687880" cy="360"/>
          </a:xfrm>
          <a:prstGeom prst="straightConnector1">
            <a:avLst/>
          </a:prstGeom>
          <a:ln w="9525">
            <a:solidFill>
              <a:srgbClr val="FFFFFF"/>
            </a:solidFill>
            <a:round/>
          </a:ln>
        </p:spPr>
      </p:cxnSp>
      <p:sp>
        <p:nvSpPr>
          <p:cNvPr id="44" name="PlaceHolder 1"/>
          <p:cNvSpPr>
            <a:spLocks noGrp="1"/>
          </p:cNvSpPr>
          <p:nvPr>
            <p:ph type="title"/>
          </p:nvPr>
        </p:nvSpPr>
        <p:spPr>
          <a:xfrm>
            <a:off x="3618360" y="1142280"/>
            <a:ext cx="5281920" cy="2395080"/>
          </a:xfrm>
          <a:prstGeom prst="rect">
            <a:avLst/>
          </a:prstGeom>
          <a:noFill/>
          <a:ln w="0">
            <a:noFill/>
          </a:ln>
        </p:spPr>
        <p:txBody>
          <a:bodyPr lIns="91440" tIns="91440" rIns="91440" bIns="91440" anchor="t">
            <a:noAutofit/>
          </a:bodyPr>
          <a:lstStyle/>
          <a:p>
            <a:pPr indent="0">
              <a:buNone/>
            </a:pPr>
            <a:r>
              <a:rPr lang="fr-FR" sz="5000" b="0" u="none" strike="noStrike">
                <a:solidFill>
                  <a:schemeClr val="dk1"/>
                </a:solidFill>
                <a:effectLst/>
                <a:uFillTx/>
                <a:latin typeface="Arial"/>
              </a:rPr>
              <a:t>Click to edit the title text format</a:t>
            </a:r>
          </a:p>
        </p:txBody>
      </p:sp>
      <p:sp>
        <p:nvSpPr>
          <p:cNvPr id="45" name="Google Shape;135;p20"/>
          <p:cNvSpPr/>
          <p:nvPr/>
        </p:nvSpPr>
        <p:spPr>
          <a:xfrm>
            <a:off x="228600" y="3707280"/>
            <a:ext cx="317016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Roboto Mono"/>
                <a:ea typeface="Roboto Mono"/>
              </a:rPr>
              <a:t>CREDITS:</a:t>
            </a:r>
            <a:r>
              <a:rPr lang="en" sz="1000" b="0" u="none" strike="noStrike">
                <a:solidFill>
                  <a:schemeClr val="dk1"/>
                </a:solidFill>
                <a:effectLst/>
                <a:uFillTx/>
                <a:latin typeface="Roboto Mono"/>
                <a:ea typeface="Roboto Mono"/>
              </a:rPr>
              <a:t> This presentation template was created by </a:t>
            </a:r>
            <a:r>
              <a:rPr lang="en" sz="1000" b="1" u="sng" strike="noStrike">
                <a:solidFill>
                  <a:schemeClr val="dk1"/>
                </a:solidFill>
                <a:effectLst/>
                <a:uFillTx/>
                <a:latin typeface="Roboto Mono"/>
                <a:ea typeface="Roboto Mono"/>
                <a:hlinkClick r:id="rId3"/>
              </a:rPr>
              <a:t>Slidesgo</a:t>
            </a:r>
            <a:r>
              <a:rPr lang="en" sz="1000" b="0" u="none" strike="noStrike">
                <a:solidFill>
                  <a:schemeClr val="dk1"/>
                </a:solidFill>
                <a:effectLst/>
                <a:uFillTx/>
                <a:latin typeface="Roboto Mono"/>
                <a:ea typeface="Roboto Mono"/>
              </a:rPr>
              <a:t>, and includes icons, infographics &amp; images by </a:t>
            </a:r>
            <a:r>
              <a:rPr lang="en" sz="1000" b="1" u="sng" strike="noStrike">
                <a:solidFill>
                  <a:schemeClr val="dk1"/>
                </a:solidFill>
                <a:effectLst/>
                <a:uFillTx/>
                <a:latin typeface="Roboto Mono"/>
                <a:ea typeface="Roboto Mono"/>
                <a:hlinkClick r:id="rId4"/>
              </a:rPr>
              <a:t>Freepik</a:t>
            </a:r>
            <a:r>
              <a:rPr lang="en" sz="1000" b="0" u="none" strike="noStrike">
                <a:solidFill>
                  <a:schemeClr val="dk1"/>
                </a:solidFill>
                <a:effectLst/>
                <a:uFillTx/>
                <a:latin typeface="Roboto Mono"/>
                <a:ea typeface="Roboto Mono"/>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6" name="Google Shape;13;p3"/>
          <p:cNvPicPr/>
          <p:nvPr/>
        </p:nvPicPr>
        <p:blipFill>
          <a:blip r:embed="rId2"/>
          <a:stretch/>
        </p:blipFill>
        <p:spPr>
          <a:xfrm>
            <a:off x="0" y="360"/>
            <a:ext cx="9143640" cy="5142600"/>
          </a:xfrm>
          <a:prstGeom prst="rect">
            <a:avLst/>
          </a:prstGeom>
          <a:noFill/>
          <a:ln w="0">
            <a:noFill/>
          </a:ln>
        </p:spPr>
      </p:pic>
      <p:cxnSp>
        <p:nvCxnSpPr>
          <p:cNvPr id="47" name="Google Shape;14;p3"/>
          <p:cNvCxnSpPr/>
          <p:nvPr/>
        </p:nvCxnSpPr>
        <p:spPr>
          <a:xfrm flipH="1">
            <a:off x="229680" y="399240"/>
            <a:ext cx="8687880" cy="360"/>
          </a:xfrm>
          <a:prstGeom prst="straightConnector1">
            <a:avLst/>
          </a:prstGeom>
          <a:ln w="9525">
            <a:solidFill>
              <a:srgbClr val="FFFFFF"/>
            </a:solidFill>
            <a:round/>
          </a:ln>
        </p:spPr>
      </p:cxnSp>
      <p:sp>
        <p:nvSpPr>
          <p:cNvPr id="48" name="PlaceHolder 1"/>
          <p:cNvSpPr>
            <a:spLocks noGrp="1"/>
          </p:cNvSpPr>
          <p:nvPr>
            <p:ph type="title"/>
          </p:nvPr>
        </p:nvSpPr>
        <p:spPr>
          <a:xfrm>
            <a:off x="228600" y="2121120"/>
            <a:ext cx="3329640" cy="27936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49" name="PlaceHolder 2"/>
          <p:cNvSpPr>
            <a:spLocks noGrp="1"/>
          </p:cNvSpPr>
          <p:nvPr>
            <p:ph type="title"/>
          </p:nvPr>
        </p:nvSpPr>
        <p:spPr>
          <a:xfrm>
            <a:off x="6806160" y="906480"/>
            <a:ext cx="2109240" cy="1537920"/>
          </a:xfrm>
          <a:prstGeom prst="rect">
            <a:avLst/>
          </a:prstGeom>
          <a:noFill/>
          <a:ln w="0">
            <a:noFill/>
          </a:ln>
        </p:spPr>
        <p:txBody>
          <a:bodyPr lIns="91440" tIns="91440" rIns="91440" bIns="91440" anchor="ctr">
            <a:noAutofit/>
          </a:bodyPr>
          <a:lstStyle/>
          <a:p>
            <a:pPr indent="0" algn="ctr">
              <a:lnSpc>
                <a:spcPct val="100000"/>
              </a:lnSpc>
              <a:buNone/>
            </a:pPr>
            <a:r>
              <a:rPr lang="fr-FR" sz="12600" b="0" u="none" strike="noStrike">
                <a:solidFill>
                  <a:schemeClr val="accent2"/>
                </a:solidFill>
                <a:effectLst/>
                <a:uFillTx/>
                <a:latin typeface="Xanh Mono"/>
                <a:ea typeface="Xanh Mono"/>
              </a:rPr>
              <a:t>xx%</a:t>
            </a:r>
            <a:endParaRPr lang="fr-FR" sz="12600" b="0" u="none" strike="noStrike">
              <a:solidFill>
                <a:schemeClr val="dk1"/>
              </a:solidFill>
              <a:effectLst/>
              <a:uFillTx/>
              <a:latin typeface="Arial"/>
            </a:endParaRPr>
          </a:p>
        </p:txBody>
      </p:sp>
      <p:sp>
        <p:nvSpPr>
          <p:cNvPr id="50" name="PlaceHolder 3"/>
          <p:cNvSpPr>
            <a:spLocks noGrp="1"/>
          </p:cNvSpPr>
          <p:nvPr>
            <p:ph type="body"/>
          </p:nvPr>
        </p:nvSpPr>
        <p:spPr>
          <a:xfrm rot="21540000">
            <a:off x="321120" y="699120"/>
            <a:ext cx="3409200" cy="1391760"/>
          </a:xfrm>
          <a:prstGeom prst="rect">
            <a:avLst/>
          </a:prstGeom>
          <a:noFill/>
          <a:ln w="0">
            <a:noFill/>
          </a:ln>
          <a:effectLst>
            <a:outerShdw blurRad="128520" dist="56894" dir="8330890" rotWithShape="0">
              <a:srgbClr val="000000">
                <a:alpha val="40000"/>
              </a:srgbClr>
            </a:outerShdw>
          </a:effectLst>
        </p:spPr>
        <p:txBody>
          <a:bodyPr lIns="90000" tIns="45000" rIns="90000" bIns="45000" anchor="t">
            <a:normAutofit fontScale="4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51" name="Google Shape;137;p21"/>
          <p:cNvPicPr/>
          <p:nvPr/>
        </p:nvPicPr>
        <p:blipFill>
          <a:blip r:embed="rId2"/>
          <a:stretch/>
        </p:blipFill>
        <p:spPr>
          <a:xfrm>
            <a:off x="0" y="360"/>
            <a:ext cx="9143640" cy="5142600"/>
          </a:xfrm>
          <a:prstGeom prst="rect">
            <a:avLst/>
          </a:prstGeom>
          <a:noFill/>
          <a:ln w="0">
            <a:noFill/>
          </a:ln>
        </p:spPr>
      </p:pic>
      <p:cxnSp>
        <p:nvCxnSpPr>
          <p:cNvPr id="52" name="Google Shape;138;p2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53" name="Google Shape;140;p22"/>
          <p:cNvPicPr/>
          <p:nvPr/>
        </p:nvPicPr>
        <p:blipFill>
          <a:blip r:embed="rId2"/>
          <a:stretch/>
        </p:blipFill>
        <p:spPr>
          <a:xfrm>
            <a:off x="0" y="360"/>
            <a:ext cx="9143640" cy="5142600"/>
          </a:xfrm>
          <a:prstGeom prst="rect">
            <a:avLst/>
          </a:prstGeom>
          <a:noFill/>
          <a:ln w="0">
            <a:noFill/>
          </a:ln>
        </p:spPr>
      </p:pic>
      <p:cxnSp>
        <p:nvCxnSpPr>
          <p:cNvPr id="54" name="Google Shape;141;p22"/>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5" name="Google Shape;19;p4"/>
          <p:cNvPicPr/>
          <p:nvPr/>
        </p:nvPicPr>
        <p:blipFill>
          <a:blip r:embed="rId2"/>
          <a:stretch/>
        </p:blipFill>
        <p:spPr>
          <a:xfrm>
            <a:off x="0" y="360"/>
            <a:ext cx="9143640" cy="5142600"/>
          </a:xfrm>
          <a:prstGeom prst="rect">
            <a:avLst/>
          </a:prstGeom>
          <a:noFill/>
          <a:ln w="0">
            <a:noFill/>
          </a:ln>
        </p:spPr>
      </p:pic>
      <p:sp>
        <p:nvSpPr>
          <p:cNvPr id="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7"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cxnSp>
        <p:nvCxnSpPr>
          <p:cNvPr id="58" name="Google Shape;22;p4"/>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9" name="Google Shape;24;p5"/>
          <p:cNvPicPr/>
          <p:nvPr/>
        </p:nvPicPr>
        <p:blipFill>
          <a:blip r:embed="rId2"/>
          <a:stretch/>
        </p:blipFill>
        <p:spPr>
          <a:xfrm>
            <a:off x="0" y="360"/>
            <a:ext cx="9143640" cy="5142600"/>
          </a:xfrm>
          <a:prstGeom prst="rect">
            <a:avLst/>
          </a:prstGeom>
          <a:noFill/>
          <a:ln w="0">
            <a:noFill/>
          </a:ln>
        </p:spPr>
      </p:pic>
      <p:cxnSp>
        <p:nvCxnSpPr>
          <p:cNvPr id="60" name="Google Shape;25;p5"/>
          <p:cNvCxnSpPr/>
          <p:nvPr/>
        </p:nvCxnSpPr>
        <p:spPr>
          <a:xfrm flipH="1">
            <a:off x="229680" y="399240"/>
            <a:ext cx="8687880" cy="360"/>
          </a:xfrm>
          <a:prstGeom prst="straightConnector1">
            <a:avLst/>
          </a:prstGeom>
          <a:ln w="9525">
            <a:solidFill>
              <a:srgbClr val="FFFFFF"/>
            </a:solidFill>
            <a:round/>
          </a:ln>
        </p:spPr>
      </p:cxnSp>
      <p:sp>
        <p:nvSpPr>
          <p:cNvPr id="61" name="PlaceHolder 1"/>
          <p:cNvSpPr>
            <a:spLocks noGrp="1"/>
          </p:cNvSpPr>
          <p:nvPr>
            <p:ph type="title"/>
          </p:nvPr>
        </p:nvSpPr>
        <p:spPr>
          <a:xfrm>
            <a:off x="228600" y="399240"/>
            <a:ext cx="2591280" cy="23252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62" name="Google Shape;32;p6"/>
          <p:cNvPicPr/>
          <p:nvPr/>
        </p:nvPicPr>
        <p:blipFill>
          <a:blip r:embed="rId2"/>
          <a:stretch/>
        </p:blipFill>
        <p:spPr>
          <a:xfrm>
            <a:off x="0" y="360"/>
            <a:ext cx="9143640" cy="5142600"/>
          </a:xfrm>
          <a:prstGeom prst="rect">
            <a:avLst/>
          </a:prstGeom>
          <a:noFill/>
          <a:ln w="0">
            <a:noFill/>
          </a:ln>
        </p:spPr>
      </p:pic>
      <p:sp>
        <p:nvSpPr>
          <p:cNvPr id="63" name="PlaceHolder 1"/>
          <p:cNvSpPr>
            <a:spLocks noGrp="1"/>
          </p:cNvSpPr>
          <p:nvPr>
            <p:ph type="title"/>
          </p:nvPr>
        </p:nvSpPr>
        <p:spPr>
          <a:xfrm>
            <a:off x="229680" y="399240"/>
            <a:ext cx="868536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64" name="Google Shape;34;p6"/>
          <p:cNvCxnSpPr/>
          <p:nvPr/>
        </p:nvCxnSpPr>
        <p:spPr>
          <a:xfrm flipH="1">
            <a:off x="235800" y="405360"/>
            <a:ext cx="8688240" cy="360"/>
          </a:xfrm>
          <a:prstGeom prst="straightConnector1">
            <a:avLst/>
          </a:prstGeom>
          <a:ln w="9525">
            <a:solidFill>
              <a:srgbClr val="FFFFFF"/>
            </a:solidFill>
            <a:roun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65" name="Google Shape;36;p7"/>
          <p:cNvPicPr/>
          <p:nvPr/>
        </p:nvPicPr>
        <p:blipFill>
          <a:blip r:embed="rId2"/>
          <a:stretch/>
        </p:blipFill>
        <p:spPr>
          <a:xfrm>
            <a:off x="0" y="360"/>
            <a:ext cx="9143640" cy="5142600"/>
          </a:xfrm>
          <a:prstGeom prst="rect">
            <a:avLst/>
          </a:prstGeom>
          <a:noFill/>
          <a:ln w="0">
            <a:noFill/>
          </a:ln>
        </p:spPr>
      </p:pic>
      <p:sp>
        <p:nvSpPr>
          <p:cNvPr id="66"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8"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cxnSp>
        <p:nvCxnSpPr>
          <p:cNvPr id="69" name="Google Shape;40;p7"/>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70" name="Google Shape;42;p8"/>
          <p:cNvPicPr/>
          <p:nvPr/>
        </p:nvPicPr>
        <p:blipFill>
          <a:blip r:embed="rId2"/>
          <a:stretch/>
        </p:blipFill>
        <p:spPr>
          <a:xfrm>
            <a:off x="0" y="360"/>
            <a:ext cx="9143640" cy="5142600"/>
          </a:xfrm>
          <a:prstGeom prst="rect">
            <a:avLst/>
          </a:prstGeom>
          <a:noFill/>
          <a:ln w="0">
            <a:noFill/>
          </a:ln>
        </p:spPr>
      </p:pic>
      <p:sp>
        <p:nvSpPr>
          <p:cNvPr id="7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cxnSp>
        <p:nvCxnSpPr>
          <p:cNvPr id="72" name="Google Shape;44;p8"/>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55;p11"/>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Xanh Mono"/>
                <a:ea typeface="Xanh Mono"/>
              </a:rPr>
              <a:t>xx%</a:t>
            </a:r>
            <a:endParaRPr lang="fr-FR" sz="6000" b="0" u="none" strike="noStrike">
              <a:solidFill>
                <a:schemeClr val="dk1"/>
              </a:solidFill>
              <a:effectLst/>
              <a:uFillTx/>
              <a:latin typeface="Arial"/>
            </a:endParaRPr>
          </a:p>
        </p:txBody>
      </p:sp>
      <p:cxnSp>
        <p:nvCxnSpPr>
          <p:cNvPr id="5" name="Google Shape;58;p1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73" name="Google Shape;46;p9"/>
          <p:cNvPicPr/>
          <p:nvPr/>
        </p:nvPicPr>
        <p:blipFill>
          <a:blip r:embed="rId2"/>
          <a:stretch/>
        </p:blipFill>
        <p:spPr>
          <a:xfrm>
            <a:off x="0" y="360"/>
            <a:ext cx="9143640" cy="5142600"/>
          </a:xfrm>
          <a:prstGeom prst="rect">
            <a:avLst/>
          </a:prstGeom>
          <a:noFill/>
          <a:ln w="0">
            <a:noFill/>
          </a:ln>
        </p:spPr>
      </p:pic>
      <p:sp>
        <p:nvSpPr>
          <p:cNvPr id="7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75" name="Google Shape;50;p9"/>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77" name="PlaceHolder 2"/>
          <p:cNvSpPr>
            <a:spLocks noGrp="1"/>
          </p:cNvSpPr>
          <p:nvPr>
            <p:ph type="title"/>
          </p:nvPr>
        </p:nvSpPr>
        <p:spPr>
          <a:xfrm>
            <a:off x="228600" y="399240"/>
            <a:ext cx="3768840" cy="386280"/>
          </a:xfrm>
          <a:prstGeom prst="rect">
            <a:avLst/>
          </a:prstGeom>
          <a:noFill/>
          <a:ln w="0">
            <a:noFill/>
          </a:ln>
        </p:spPr>
        <p:txBody>
          <a:bodyPr lIns="91440" tIns="91440" rIns="91440" bIns="91440" anchor="ctr">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8" name="Google Shape;14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80" name="Google Shape;15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8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dk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6" name="Google Shape;61;p13"/>
          <p:cNvPicPr/>
          <p:nvPr/>
        </p:nvPicPr>
        <p:blipFill>
          <a:blip r:embed="rId2"/>
          <a:stretch/>
        </p:blipFill>
        <p:spPr>
          <a:xfrm>
            <a:off x="0" y="360"/>
            <a:ext cx="9143640" cy="5142600"/>
          </a:xfrm>
          <a:prstGeom prst="rect">
            <a:avLst/>
          </a:prstGeom>
          <a:noFill/>
          <a:ln w="0">
            <a:noFill/>
          </a:ln>
        </p:spPr>
      </p:pic>
      <p:cxnSp>
        <p:nvCxnSpPr>
          <p:cNvPr id="7" name="Google Shape;62;p13"/>
          <p:cNvCxnSpPr/>
          <p:nvPr/>
        </p:nvCxnSpPr>
        <p:spPr>
          <a:xfrm flipH="1">
            <a:off x="229680" y="399240"/>
            <a:ext cx="8687880" cy="360"/>
          </a:xfrm>
          <a:prstGeom prst="straightConnector1">
            <a:avLst/>
          </a:prstGeom>
          <a:ln w="9525">
            <a:solidFill>
              <a:srgbClr val="FFFFFF"/>
            </a:solidFill>
            <a:round/>
          </a:ln>
        </p:spPr>
      </p:cxnSp>
      <p:sp>
        <p:nvSpPr>
          <p:cNvPr id="8" name="PlaceHolder 1"/>
          <p:cNvSpPr>
            <a:spLocks noGrp="1"/>
          </p:cNvSpPr>
          <p:nvPr>
            <p:ph type="title"/>
          </p:nvPr>
        </p:nvSpPr>
        <p:spPr>
          <a:xfrm>
            <a:off x="228600" y="399240"/>
            <a:ext cx="3280320" cy="2804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9" name="PlaceHolder 2"/>
          <p:cNvSpPr>
            <a:spLocks noGrp="1"/>
          </p:cNvSpPr>
          <p:nvPr>
            <p:ph type="title"/>
          </p:nvPr>
        </p:nvSpPr>
        <p:spPr>
          <a:xfrm>
            <a:off x="4074840" y="22370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0" name="PlaceHolder 3"/>
          <p:cNvSpPr>
            <a:spLocks noGrp="1"/>
          </p:cNvSpPr>
          <p:nvPr>
            <p:ph type="title"/>
          </p:nvPr>
        </p:nvSpPr>
        <p:spPr>
          <a:xfrm>
            <a:off x="4592880" y="12157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1" name="PlaceHolder 4"/>
          <p:cNvSpPr>
            <a:spLocks noGrp="1"/>
          </p:cNvSpPr>
          <p:nvPr>
            <p:ph type="title"/>
          </p:nvPr>
        </p:nvSpPr>
        <p:spPr>
          <a:xfrm>
            <a:off x="4074840" y="2747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2" name="PlaceHolder 5"/>
          <p:cNvSpPr>
            <a:spLocks noGrp="1"/>
          </p:cNvSpPr>
          <p:nvPr>
            <p:ph type="title"/>
          </p:nvPr>
        </p:nvSpPr>
        <p:spPr>
          <a:xfrm>
            <a:off x="4592880" y="32583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3" name="PlaceHolder 6"/>
          <p:cNvSpPr>
            <a:spLocks noGrp="1"/>
          </p:cNvSpPr>
          <p:nvPr>
            <p:ph type="title"/>
          </p:nvPr>
        </p:nvSpPr>
        <p:spPr>
          <a:xfrm>
            <a:off x="4074840" y="705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4" name="PlaceHolder 7"/>
          <p:cNvSpPr>
            <a:spLocks noGrp="1"/>
          </p:cNvSpPr>
          <p:nvPr>
            <p:ph type="title"/>
          </p:nvPr>
        </p:nvSpPr>
        <p:spPr>
          <a:xfrm>
            <a:off x="4592880" y="17265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5" name="PlaceHolder 8"/>
          <p:cNvSpPr>
            <a:spLocks noGrp="1"/>
          </p:cNvSpPr>
          <p:nvPr>
            <p:ph type="title"/>
          </p:nvPr>
        </p:nvSpPr>
        <p:spPr>
          <a:xfrm>
            <a:off x="4074840" y="376920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6" name="PlaceHolder 9"/>
          <p:cNvSpPr>
            <a:spLocks noGrp="1"/>
          </p:cNvSpPr>
          <p:nvPr>
            <p:ph type="title"/>
          </p:nvPr>
        </p:nvSpPr>
        <p:spPr>
          <a:xfrm>
            <a:off x="4592880" y="42796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7" name="PlaceHolder 10"/>
          <p:cNvSpPr>
            <a:spLocks noGrp="1"/>
          </p:cNvSpPr>
          <p:nvPr>
            <p:ph type="body"/>
          </p:nvPr>
        </p:nvSpPr>
        <p:spPr>
          <a:xfrm rot="21540000">
            <a:off x="247680" y="2378880"/>
            <a:ext cx="3279960" cy="2247840"/>
          </a:xfrm>
          <a:prstGeom prst="rect">
            <a:avLst/>
          </a:prstGeom>
          <a:noFill/>
          <a:ln w="0">
            <a:noFill/>
          </a:ln>
          <a:effectLst>
            <a:outerShdw blurRad="128520" dist="66343" dir="8337618" rotWithShape="0">
              <a:srgbClr val="000000">
                <a:alpha val="42000"/>
              </a:srgbClr>
            </a:outerShdw>
          </a:effectLst>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8" name="Google Shape;82;p14"/>
          <p:cNvPicPr/>
          <p:nvPr/>
        </p:nvPicPr>
        <p:blipFill>
          <a:blip r:embed="rId2"/>
          <a:stretch/>
        </p:blipFill>
        <p:spPr>
          <a:xfrm>
            <a:off x="0" y="360"/>
            <a:ext cx="9143640" cy="5142600"/>
          </a:xfrm>
          <a:prstGeom prst="rect">
            <a:avLst/>
          </a:prstGeom>
          <a:noFill/>
          <a:ln w="0">
            <a:noFill/>
          </a:ln>
        </p:spPr>
      </p:pic>
      <p:cxnSp>
        <p:nvCxnSpPr>
          <p:cNvPr id="19" name="Google Shape;83;p14"/>
          <p:cNvCxnSpPr/>
          <p:nvPr/>
        </p:nvCxnSpPr>
        <p:spPr>
          <a:xfrm flipH="1">
            <a:off x="229680" y="399240"/>
            <a:ext cx="8687880" cy="360"/>
          </a:xfrm>
          <a:prstGeom prst="straightConnector1">
            <a:avLst/>
          </a:prstGeom>
          <a:ln w="9525">
            <a:solidFill>
              <a:srgbClr val="FFFFFF"/>
            </a:solidFill>
            <a:round/>
          </a:ln>
        </p:spPr>
      </p:cxnSp>
      <p:sp>
        <p:nvSpPr>
          <p:cNvPr id="20" name="PlaceHolder 1"/>
          <p:cNvSpPr>
            <a:spLocks noGrp="1"/>
          </p:cNvSpPr>
          <p:nvPr>
            <p:ph type="title"/>
          </p:nvPr>
        </p:nvSpPr>
        <p:spPr>
          <a:xfrm>
            <a:off x="228600" y="3063240"/>
            <a:ext cx="3400200" cy="18558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2" name="Google Shape;87;p15"/>
          <p:cNvPicPr/>
          <p:nvPr/>
        </p:nvPicPr>
        <p:blipFill>
          <a:blip r:embed="rId2"/>
          <a:stretch/>
        </p:blipFill>
        <p:spPr>
          <a:xfrm>
            <a:off x="0" y="360"/>
            <a:ext cx="9143640" cy="5142600"/>
          </a:xfrm>
          <a:prstGeom prst="rect">
            <a:avLst/>
          </a:prstGeom>
          <a:noFill/>
          <a:ln w="0">
            <a:noFill/>
          </a:ln>
        </p:spPr>
      </p:pic>
      <p:cxnSp>
        <p:nvCxnSpPr>
          <p:cNvPr id="23" name="Google Shape;88;p15"/>
          <p:cNvCxnSpPr/>
          <p:nvPr/>
        </p:nvCxnSpPr>
        <p:spPr>
          <a:xfrm flipH="1">
            <a:off x="229680" y="399240"/>
            <a:ext cx="8687880" cy="360"/>
          </a:xfrm>
          <a:prstGeom prst="straightConnector1">
            <a:avLst/>
          </a:prstGeom>
          <a:ln w="9525">
            <a:solidFill>
              <a:srgbClr val="FFFFFF"/>
            </a:solidFill>
            <a:round/>
          </a:ln>
        </p:spPr>
      </p:cxnSp>
      <p:sp>
        <p:nvSpPr>
          <p:cNvPr id="24" name="PlaceHolder 1"/>
          <p:cNvSpPr>
            <a:spLocks noGrp="1"/>
          </p:cNvSpPr>
          <p:nvPr>
            <p:ph type="title"/>
          </p:nvPr>
        </p:nvSpPr>
        <p:spPr>
          <a:xfrm>
            <a:off x="228600" y="2567880"/>
            <a:ext cx="3374640" cy="1965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5" name="PlaceHolder 2"/>
          <p:cNvSpPr>
            <a:spLocks noGrp="1"/>
          </p:cNvSpPr>
          <p:nvPr>
            <p:ph type="body"/>
          </p:nvPr>
        </p:nvSpPr>
        <p:spPr>
          <a:xfrm rot="60000">
            <a:off x="3957840" y="627840"/>
            <a:ext cx="4852440" cy="2030400"/>
          </a:xfrm>
          <a:prstGeom prst="rect">
            <a:avLst/>
          </a:prstGeom>
          <a:noFill/>
          <a:ln w="0">
            <a:noFill/>
          </a:ln>
          <a:effectLst>
            <a:outerShdw blurRad="128520" dist="57017" dir="5161048" rotWithShape="0">
              <a:srgbClr val="000000">
                <a:alpha val="40000"/>
              </a:srgbClr>
            </a:outerShdw>
          </a:effectLst>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6" name="Google Shape;93;p16"/>
          <p:cNvPicPr/>
          <p:nvPr/>
        </p:nvPicPr>
        <p:blipFill>
          <a:blip r:embed="rId2"/>
          <a:stretch/>
        </p:blipFill>
        <p:spPr>
          <a:xfrm>
            <a:off x="0" y="360"/>
            <a:ext cx="9143640" cy="5142600"/>
          </a:xfrm>
          <a:prstGeom prst="rect">
            <a:avLst/>
          </a:prstGeom>
          <a:noFill/>
          <a:ln w="0">
            <a:noFill/>
          </a:ln>
        </p:spPr>
      </p:pic>
      <p:sp>
        <p:nvSpPr>
          <p:cNvPr id="27" name="PlaceHolder 1"/>
          <p:cNvSpPr>
            <a:spLocks noGrp="1"/>
          </p:cNvSpPr>
          <p:nvPr>
            <p:ph type="title"/>
          </p:nvPr>
        </p:nvSpPr>
        <p:spPr>
          <a:xfrm>
            <a:off x="228600" y="39924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28" name="Google Shape;95;p16"/>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9" name="Google Shape;97;p17"/>
          <p:cNvPicPr/>
          <p:nvPr/>
        </p:nvPicPr>
        <p:blipFill>
          <a:blip r:embed="rId2"/>
          <a:stretch/>
        </p:blipFill>
        <p:spPr>
          <a:xfrm>
            <a:off x="0" y="360"/>
            <a:ext cx="9143640" cy="5142600"/>
          </a:xfrm>
          <a:prstGeom prst="rect">
            <a:avLst/>
          </a:prstGeom>
          <a:noFill/>
          <a:ln w="0">
            <a:noFill/>
          </a:ln>
        </p:spPr>
      </p:pic>
      <p:cxnSp>
        <p:nvCxnSpPr>
          <p:cNvPr id="30" name="Google Shape;98;p17"/>
          <p:cNvCxnSpPr/>
          <p:nvPr/>
        </p:nvCxnSpPr>
        <p:spPr>
          <a:xfrm flipH="1">
            <a:off x="229680" y="399240"/>
            <a:ext cx="8687880" cy="360"/>
          </a:xfrm>
          <a:prstGeom prst="straightConnector1">
            <a:avLst/>
          </a:prstGeom>
          <a:ln w="9525">
            <a:solidFill>
              <a:srgbClr val="FFFFFF"/>
            </a:solidFill>
            <a:round/>
          </a:ln>
        </p:spPr>
      </p:cxnSp>
      <p:sp>
        <p:nvSpPr>
          <p:cNvPr id="31" name="PlaceHolder 1"/>
          <p:cNvSpPr>
            <a:spLocks noGrp="1"/>
          </p:cNvSpPr>
          <p:nvPr>
            <p:ph type="title"/>
          </p:nvPr>
        </p:nvSpPr>
        <p:spPr>
          <a:xfrm>
            <a:off x="6401520" y="399240"/>
            <a:ext cx="2499120" cy="138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32" name="Google Shape;108;p18"/>
          <p:cNvPicPr/>
          <p:nvPr/>
        </p:nvPicPr>
        <p:blipFill>
          <a:blip r:embed="rId2"/>
          <a:stretch/>
        </p:blipFill>
        <p:spPr>
          <a:xfrm>
            <a:off x="0" y="360"/>
            <a:ext cx="9143640" cy="5142600"/>
          </a:xfrm>
          <a:prstGeom prst="rect">
            <a:avLst/>
          </a:prstGeom>
          <a:noFill/>
          <a:ln w="0">
            <a:noFill/>
          </a:ln>
        </p:spPr>
      </p:pic>
      <p:cxnSp>
        <p:nvCxnSpPr>
          <p:cNvPr id="33" name="Google Shape;109;p18"/>
          <p:cNvCxnSpPr/>
          <p:nvPr/>
        </p:nvCxnSpPr>
        <p:spPr>
          <a:xfrm flipH="1">
            <a:off x="229680" y="399240"/>
            <a:ext cx="8687880" cy="360"/>
          </a:xfrm>
          <a:prstGeom prst="straightConnector1">
            <a:avLst/>
          </a:prstGeom>
          <a:ln w="9525">
            <a:solidFill>
              <a:srgbClr val="FFFFFF"/>
            </a:solidFill>
            <a:round/>
          </a:ln>
        </p:spPr>
      </p:cxnSp>
      <p:sp>
        <p:nvSpPr>
          <p:cNvPr id="34" name="PlaceHolder 1"/>
          <p:cNvSpPr>
            <a:spLocks noGrp="1"/>
          </p:cNvSpPr>
          <p:nvPr>
            <p:ph type="title"/>
          </p:nvPr>
        </p:nvSpPr>
        <p:spPr>
          <a:xfrm>
            <a:off x="228600" y="2490840"/>
            <a:ext cx="3196440" cy="22716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17447" y="2825440"/>
            <a:ext cx="5026090" cy="2163622"/>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Ping Pong AI</a:t>
            </a:r>
            <a:endParaRPr lang="fr-FR"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84" name="PlaceHolder 2"/>
          <p:cNvSpPr>
            <a:spLocks noGrp="1"/>
          </p:cNvSpPr>
          <p:nvPr>
            <p:ph type="subTitle"/>
          </p:nvPr>
        </p:nvSpPr>
        <p:spPr>
          <a:xfrm>
            <a:off x="7521660" y="4265462"/>
            <a:ext cx="2790360" cy="723600"/>
          </a:xfrm>
          <a:prstGeom prst="rect">
            <a:avLst/>
          </a:prstGeom>
          <a:noFill/>
          <a:ln w="0">
            <a:noFill/>
          </a:ln>
        </p:spPr>
        <p:txBody>
          <a:bodyPr lIns="91440" tIns="91440" rIns="91440" bIns="91440" anchor="t">
            <a:normAutofit fontScale="85000" lnSpcReduction="20000"/>
          </a:bodyPr>
          <a:lstStyle/>
          <a:p>
            <a:pPr indent="0">
              <a:lnSpc>
                <a:spcPct val="100000"/>
              </a:lnSpc>
              <a:buNone/>
              <a:tabLst>
                <a:tab pos="0" algn="l"/>
              </a:tabLst>
            </a:pPr>
            <a:r>
              <a:rPr lang="en-US" sz="1600" b="0" u="none" strike="noStrike" dirty="0">
                <a:solidFill>
                  <a:srgbClr val="FFFFFF"/>
                </a:solidFill>
                <a:effectLst/>
                <a:uFillTx/>
                <a:latin typeface="OpenSymbol"/>
              </a:rPr>
              <a:t>Jules Declercq</a:t>
            </a:r>
          </a:p>
          <a:p>
            <a:pPr indent="0">
              <a:lnSpc>
                <a:spcPct val="100000"/>
              </a:lnSpc>
              <a:buNone/>
              <a:tabLst>
                <a:tab pos="0" algn="l"/>
              </a:tabLst>
            </a:pPr>
            <a:r>
              <a:rPr lang="en-US" sz="1600" b="0" u="none" strike="noStrike" dirty="0">
                <a:solidFill>
                  <a:srgbClr val="FFFFFF"/>
                </a:solidFill>
                <a:effectLst/>
                <a:uFillTx/>
                <a:latin typeface="OpenSymbol"/>
              </a:rPr>
              <a:t>Kevin </a:t>
            </a:r>
            <a:r>
              <a:rPr lang="en-US" sz="1600" b="0" u="none" strike="noStrike" dirty="0" err="1">
                <a:solidFill>
                  <a:srgbClr val="FFFFFF"/>
                </a:solidFill>
                <a:effectLst/>
                <a:uFillTx/>
                <a:latin typeface="OpenSymbol"/>
              </a:rPr>
              <a:t>Bakeland</a:t>
            </a:r>
            <a:endParaRPr lang="en-US" sz="1600" b="0" u="none" strike="noStrike" dirty="0">
              <a:solidFill>
                <a:srgbClr val="FFFFFF"/>
              </a:solidFill>
              <a:effectLst/>
              <a:uFillTx/>
              <a:latin typeface="OpenSymbol"/>
            </a:endParaRPr>
          </a:p>
          <a:p>
            <a:pPr indent="0">
              <a:lnSpc>
                <a:spcPct val="100000"/>
              </a:lnSpc>
              <a:buNone/>
              <a:tabLst>
                <a:tab pos="0" algn="l"/>
              </a:tabLst>
            </a:pPr>
            <a:r>
              <a:rPr lang="en-US" sz="1600" dirty="0">
                <a:solidFill>
                  <a:srgbClr val="FFFFFF"/>
                </a:solidFill>
                <a:latin typeface="OpenSymbol"/>
              </a:rPr>
              <a:t>Bram De Bevere</a:t>
            </a:r>
            <a:endParaRPr lang="en-US" sz="1600" b="0" u="none" strike="noStrike" dirty="0">
              <a:solidFill>
                <a:srgbClr val="FFFFFF"/>
              </a:solidFill>
              <a:effectLst/>
              <a:uFillTx/>
              <a:latin typeface="OpenSymbol"/>
            </a:endParaRPr>
          </a:p>
        </p:txBody>
      </p:sp>
      <p:sp>
        <p:nvSpPr>
          <p:cNvPr id="85" name="Google Shape;159;p27"/>
          <p:cNvSpPr/>
          <p:nvPr/>
        </p:nvSpPr>
        <p:spPr>
          <a:xfrm>
            <a:off x="6762600" y="228600"/>
            <a:ext cx="2201008" cy="15388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defTabSz="914400">
              <a:lnSpc>
                <a:spcPct val="100000"/>
              </a:lnSpc>
              <a:tabLst>
                <a:tab pos="0" algn="l"/>
              </a:tabLst>
            </a:pPr>
            <a:endParaRPr lang="en-US" sz="1000" b="0" u="none" strike="noStrike" dirty="0">
              <a:solidFill>
                <a:srgbClr val="FFFFFF"/>
              </a:solidFill>
              <a:effectLst/>
              <a:uFillTx/>
              <a:latin typeface="OpenSymbol"/>
            </a:endParaRPr>
          </a:p>
        </p:txBody>
      </p:sp>
      <p:cxnSp>
        <p:nvCxnSpPr>
          <p:cNvPr id="86" name="Google Shape;160;p27"/>
          <p:cNvCxnSpPr/>
          <p:nvPr/>
        </p:nvCxnSpPr>
        <p:spPr>
          <a:xfrm flipH="1">
            <a:off x="228960" y="399600"/>
            <a:ext cx="8687880" cy="360"/>
          </a:xfrm>
          <a:prstGeom prst="straightConnector1">
            <a:avLst/>
          </a:prstGeom>
          <a:ln w="9525">
            <a:solidFill>
              <a:srgbClr val="FFFFFF"/>
            </a:solidFill>
            <a:round/>
          </a:ln>
        </p:spPr>
      </p:cxnSp>
      <p:pic>
        <p:nvPicPr>
          <p:cNvPr id="1026" name="Picture 2">
            <a:extLst>
              <a:ext uri="{FF2B5EF4-FFF2-40B4-BE49-F238E27FC236}">
                <a16:creationId xmlns:a16="http://schemas.microsoft.com/office/drawing/2014/main" id="{7C98DD8F-E8EE-179A-E9B2-2DAB12EC5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568399"/>
            <a:ext cx="6045901" cy="34560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E6AD801-8CAE-0550-346A-7AA15A0BB6F0}"/>
              </a:ext>
            </a:extLst>
          </p:cNvPr>
          <p:cNvCxnSpPr/>
          <p:nvPr/>
        </p:nvCxnSpPr>
        <p:spPr>
          <a:xfrm>
            <a:off x="7521660" y="4192859"/>
            <a:ext cx="0" cy="796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oogle Shape;254;p30">
            <a:extLst>
              <a:ext uri="{FF2B5EF4-FFF2-40B4-BE49-F238E27FC236}">
                <a16:creationId xmlns:a16="http://schemas.microsoft.com/office/drawing/2014/main" id="{46D81A48-FAE6-75FD-7742-032212C25CE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C398-039B-5325-FD52-31EAA80E044E}"/>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CFE4396D-A621-AAFA-0DC2-A57AA87FD422}"/>
              </a:ext>
            </a:extLst>
          </p:cNvPr>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Uitbreiding</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EEF6441C-641A-F99D-2A96-EEF52A4506D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291F193B-8CAA-4FFA-D85B-6E097E7A0B5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10</a:t>
            </a:fld>
            <a:endParaRPr lang="nl-BE" dirty="0"/>
          </a:p>
        </p:txBody>
      </p:sp>
      <p:pic>
        <p:nvPicPr>
          <p:cNvPr id="1026" name="Picture 2" descr="Classic Remote + Nunchuck Controller + Silicone Case for Wii / Wii Min –  Althemax">
            <a:extLst>
              <a:ext uri="{FF2B5EF4-FFF2-40B4-BE49-F238E27FC236}">
                <a16:creationId xmlns:a16="http://schemas.microsoft.com/office/drawing/2014/main" id="{5475AEB8-3B3A-66AA-6783-6558D6887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290" y="578946"/>
            <a:ext cx="3166111" cy="31661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person&#10;&#10;AI-generated content may be incorrect.">
            <a:extLst>
              <a:ext uri="{FF2B5EF4-FFF2-40B4-BE49-F238E27FC236}">
                <a16:creationId xmlns:a16="http://schemas.microsoft.com/office/drawing/2014/main" id="{F111C3C1-EEF4-6075-802A-ACF1310C5D05}"/>
              </a:ext>
            </a:extLst>
          </p:cNvPr>
          <p:cNvPicPr>
            <a:picLocks noChangeAspect="1"/>
          </p:cNvPicPr>
          <p:nvPr/>
        </p:nvPicPr>
        <p:blipFill>
          <a:blip r:embed="rId4"/>
          <a:stretch>
            <a:fillRect/>
          </a:stretch>
        </p:blipFill>
        <p:spPr>
          <a:xfrm>
            <a:off x="228599" y="967567"/>
            <a:ext cx="5410955" cy="2476846"/>
          </a:xfrm>
          <a:prstGeom prst="rect">
            <a:avLst/>
          </a:prstGeom>
        </p:spPr>
      </p:pic>
      <p:pic>
        <p:nvPicPr>
          <p:cNvPr id="1034" name="Picture 10" descr="Magnifying glass Basic Rounded Flat icon | Freepik">
            <a:extLst>
              <a:ext uri="{FF2B5EF4-FFF2-40B4-BE49-F238E27FC236}">
                <a16:creationId xmlns:a16="http://schemas.microsoft.com/office/drawing/2014/main" id="{7A562431-B9CF-BA68-9CB1-364E23C0E9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16" y="4359466"/>
            <a:ext cx="541023" cy="54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2717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BB63A-B9EC-69C1-259A-B7A6AE377770}"/>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609FFCEE-EAC0-3EDA-F81C-9DA6CFDE2CA3}"/>
              </a:ext>
            </a:extLst>
          </p:cNvPr>
          <p:cNvSpPr>
            <a:spLocks noGrp="1"/>
          </p:cNvSpPr>
          <p:nvPr>
            <p:ph type="title"/>
          </p:nvPr>
        </p:nvSpPr>
        <p:spPr>
          <a:xfrm>
            <a:off x="234458"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a:solidFill>
                  <a:schemeClr val="dk1"/>
                </a:solidFill>
                <a:effectLst/>
                <a:uFillTx/>
                <a:latin typeface="Meow Script"/>
                <a:ea typeface="Xanh Mono"/>
              </a:rPr>
              <a:t>Demo</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056D6B1E-2190-75AA-C110-885E85F91197}"/>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1AA11613-887A-25F2-44D3-8F5F464C4E6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11</a:t>
            </a:fld>
            <a:endParaRPr lang="nl-BE" dirty="0"/>
          </a:p>
        </p:txBody>
      </p:sp>
    </p:spTree>
    <p:extLst>
      <p:ext uri="{BB962C8B-B14F-4D97-AF65-F5344CB8AC3E}">
        <p14:creationId xmlns:p14="http://schemas.microsoft.com/office/powerpoint/2010/main" val="33096376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D5298-1A83-243E-29C2-5B753AB472B6}"/>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F43A22CC-11E4-87EF-5EF5-37CCCCD76E2E}"/>
              </a:ext>
            </a:extLst>
          </p:cNvPr>
          <p:cNvSpPr>
            <a:spLocks noGrp="1"/>
          </p:cNvSpPr>
          <p:nvPr>
            <p:ph type="title"/>
          </p:nvPr>
        </p:nvSpPr>
        <p:spPr>
          <a:xfrm>
            <a:off x="985049" y="4221132"/>
            <a:ext cx="3464807" cy="756451"/>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dirty="0" err="1">
                <a:solidFill>
                  <a:schemeClr val="dk1"/>
                </a:solidFill>
                <a:latin typeface="Meow Script"/>
              </a:rPr>
              <a:t>Vragen</a:t>
            </a:r>
            <a:endParaRPr lang="fr-FR" sz="3900" b="0" u="none" strike="noStrike" dirty="0">
              <a:solidFill>
                <a:schemeClr val="dk1"/>
              </a:solidFill>
              <a:effectLst/>
              <a:uFillTx/>
              <a:latin typeface="Arial"/>
            </a:endParaRPr>
          </a:p>
        </p:txBody>
      </p:sp>
      <p:pic>
        <p:nvPicPr>
          <p:cNvPr id="2" name="Afbeelding 1">
            <a:extLst>
              <a:ext uri="{FF2B5EF4-FFF2-40B4-BE49-F238E27FC236}">
                <a16:creationId xmlns:a16="http://schemas.microsoft.com/office/drawing/2014/main" id="{11FCB7F5-5AEB-4009-41F0-DA6B25E20325}"/>
              </a:ext>
            </a:extLst>
          </p:cNvPr>
          <p:cNvPicPr>
            <a:picLocks noChangeAspect="1"/>
          </p:cNvPicPr>
          <p:nvPr/>
        </p:nvPicPr>
        <p:blipFill>
          <a:blip r:embed="rId3"/>
          <a:stretch>
            <a:fillRect/>
          </a:stretch>
        </p:blipFill>
        <p:spPr>
          <a:xfrm>
            <a:off x="228599" y="4221133"/>
            <a:ext cx="756450" cy="756450"/>
          </a:xfrm>
          <a:prstGeom prst="rect">
            <a:avLst/>
          </a:prstGeom>
        </p:spPr>
      </p:pic>
      <p:sp>
        <p:nvSpPr>
          <p:cNvPr id="3" name="Google Shape;254;p30">
            <a:extLst>
              <a:ext uri="{FF2B5EF4-FFF2-40B4-BE49-F238E27FC236}">
                <a16:creationId xmlns:a16="http://schemas.microsoft.com/office/drawing/2014/main" id="{3D7CE7EB-4001-F5B5-FCAA-68AB5731B21A}"/>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4098" name="Picture 2" descr="436,200+ Raise Hand Stock Photos, Pictures &amp; Royalty-Free Images - iStock">
            <a:extLst>
              <a:ext uri="{FF2B5EF4-FFF2-40B4-BE49-F238E27FC236}">
                <a16:creationId xmlns:a16="http://schemas.microsoft.com/office/drawing/2014/main" id="{AF29292E-0474-317F-D2E8-FEFF49FEF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591479"/>
            <a:ext cx="5829300" cy="368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996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Introductie</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96" name="Google Shape;254;p30"/>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3" name="Picture 2" descr="A black and white screen with numbers&#10;&#10;AI-generated content may be incorrect.">
            <a:extLst>
              <a:ext uri="{FF2B5EF4-FFF2-40B4-BE49-F238E27FC236}">
                <a16:creationId xmlns:a16="http://schemas.microsoft.com/office/drawing/2014/main" id="{7C354DD5-1E4F-5DDF-7D4F-2B3312EBE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96" y="623016"/>
            <a:ext cx="4381546" cy="3642160"/>
          </a:xfrm>
          <a:prstGeom prst="rect">
            <a:avLst/>
          </a:prstGeom>
        </p:spPr>
      </p:pic>
      <p:sp>
        <p:nvSpPr>
          <p:cNvPr id="4" name="TextBox 3">
            <a:extLst>
              <a:ext uri="{FF2B5EF4-FFF2-40B4-BE49-F238E27FC236}">
                <a16:creationId xmlns:a16="http://schemas.microsoft.com/office/drawing/2014/main" id="{E6529121-5FCB-2F46-DB0A-A7551300DE82}"/>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2</a:t>
            </a:fld>
            <a:endParaRPr lang="nl-BE" dirty="0"/>
          </a:p>
        </p:txBody>
      </p:sp>
      <p:pic>
        <p:nvPicPr>
          <p:cNvPr id="5122" name="Picture 2" descr="Vermont Midi Tafeltennis Tafel">
            <a:extLst>
              <a:ext uri="{FF2B5EF4-FFF2-40B4-BE49-F238E27FC236}">
                <a16:creationId xmlns:a16="http://schemas.microsoft.com/office/drawing/2014/main" id="{FC975E81-E54D-4FBA-27EE-8C6D0BCA65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924" y="623016"/>
            <a:ext cx="3636579" cy="3636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C02C6-9DEE-5FDC-45D9-F6CBB1C490F2}"/>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92F0F722-6DF7-ABE6-458A-DA4BF3407E58}"/>
              </a:ext>
            </a:extLst>
          </p:cNvPr>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Doelstellingen</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90" name="Google Shape;248;p30">
            <a:extLst>
              <a:ext uri="{FF2B5EF4-FFF2-40B4-BE49-F238E27FC236}">
                <a16:creationId xmlns:a16="http://schemas.microsoft.com/office/drawing/2014/main" id="{BBCF7193-C7D2-0CA2-AE72-079F8BAFB55B}"/>
              </a:ext>
            </a:extLst>
          </p:cNvPr>
          <p:cNvPicPr/>
          <p:nvPr/>
        </p:nvPicPr>
        <p:blipFill>
          <a:blip r:embed="rId3"/>
          <a:srcRect l="111" t="24914" r="-111" b="12298"/>
          <a:stretch/>
        </p:blipFill>
        <p:spPr>
          <a:xfrm>
            <a:off x="228599" y="522867"/>
            <a:ext cx="8686802" cy="3810125"/>
          </a:xfrm>
          <a:prstGeom prst="rect">
            <a:avLst/>
          </a:prstGeom>
          <a:noFill/>
          <a:ln w="0">
            <a:noFill/>
          </a:ln>
          <a:effectLst>
            <a:outerShdw blurRad="128520" dist="57017" dir="5161048" algn="bl" rotWithShape="0">
              <a:srgbClr val="000000">
                <a:alpha val="40000"/>
              </a:srgbClr>
            </a:outerShdw>
          </a:effectLst>
        </p:spPr>
      </p:pic>
      <p:sp>
        <p:nvSpPr>
          <p:cNvPr id="96" name="Google Shape;254;p30">
            <a:extLst>
              <a:ext uri="{FF2B5EF4-FFF2-40B4-BE49-F238E27FC236}">
                <a16:creationId xmlns:a16="http://schemas.microsoft.com/office/drawing/2014/main" id="{507E2685-BA82-32CA-D05D-5528270F020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2" name="TextBox 1">
            <a:extLst>
              <a:ext uri="{FF2B5EF4-FFF2-40B4-BE49-F238E27FC236}">
                <a16:creationId xmlns:a16="http://schemas.microsoft.com/office/drawing/2014/main" id="{65265A50-07DA-027F-8145-8B210F22CD8C}"/>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3</a:t>
            </a:fld>
            <a:endParaRPr lang="nl-BE" dirty="0"/>
          </a:p>
        </p:txBody>
      </p:sp>
    </p:spTree>
    <p:extLst>
      <p:ext uri="{BB962C8B-B14F-4D97-AF65-F5344CB8AC3E}">
        <p14:creationId xmlns:p14="http://schemas.microsoft.com/office/powerpoint/2010/main" val="1515105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10321" y="3030436"/>
            <a:ext cx="4548673" cy="2016000"/>
          </a:xfrm>
          <a:prstGeom prst="rect">
            <a:avLst/>
          </a:prstGeom>
          <a:noFill/>
          <a:ln w="0">
            <a:noFill/>
          </a:ln>
        </p:spPr>
        <p:txBody>
          <a:bodyPr lIns="91440" tIns="91440" rIns="91440" bIns="91440" anchor="b">
            <a:no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PyBullet</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254;p30">
            <a:extLst>
              <a:ext uri="{FF2B5EF4-FFF2-40B4-BE49-F238E27FC236}">
                <a16:creationId xmlns:a16="http://schemas.microsoft.com/office/drawing/2014/main" id="{6F2620E8-19C6-2A9E-0059-4F16FBFED96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2050" name="Picture 2" descr="Owner avatar">
            <a:extLst>
              <a:ext uri="{FF2B5EF4-FFF2-40B4-BE49-F238E27FC236}">
                <a16:creationId xmlns:a16="http://schemas.microsoft.com/office/drawing/2014/main" id="{10D606EA-681F-D12B-F702-A4691F52A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8" y="4350141"/>
            <a:ext cx="581723" cy="581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187AF6-3694-FAE3-E079-D528218D8339}"/>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4</a:t>
            </a:fld>
            <a:endParaRPr lang="nl-BE" dirty="0"/>
          </a:p>
        </p:txBody>
      </p:sp>
      <p:pic>
        <p:nvPicPr>
          <p:cNvPr id="2052" name="Picture 4" descr="GitHub - erwincoumans/pybullet_robots: Prototyping robots for PyBullet  (F1/10 MIT Racecar, Sawyer, Baxter and Dobot arm, Boston Dynamics Atlas and  Botlab environment)">
            <a:extLst>
              <a:ext uri="{FF2B5EF4-FFF2-40B4-BE49-F238E27FC236}">
                <a16:creationId xmlns:a16="http://schemas.microsoft.com/office/drawing/2014/main" id="{801AB5BD-C914-AF3D-2D78-9FD93C6A6E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1407" y="615496"/>
            <a:ext cx="3993995" cy="37346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260B3B-D246-D768-62EE-F47C408EF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7" y="615496"/>
            <a:ext cx="4393139" cy="3227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0316" y="3162079"/>
            <a:ext cx="4681661" cy="1856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Traject</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Parameters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4102" name="Picture 6" descr="Parameters - Free interface icons">
            <a:extLst>
              <a:ext uri="{FF2B5EF4-FFF2-40B4-BE49-F238E27FC236}">
                <a16:creationId xmlns:a16="http://schemas.microsoft.com/office/drawing/2014/main" id="{E709D765-3E1E-9F53-083E-7885B8CAC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83" y="4230029"/>
            <a:ext cx="788930" cy="78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2A2FAB-F05A-FB1A-9B33-EFBE0287725F}"/>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5</a:t>
            </a:fld>
            <a:endParaRPr lang="nl-BE" dirty="0"/>
          </a:p>
        </p:txBody>
      </p:sp>
      <p:sp>
        <p:nvSpPr>
          <p:cNvPr id="4" name="Google Shape;254;p30">
            <a:extLst>
              <a:ext uri="{FF2B5EF4-FFF2-40B4-BE49-F238E27FC236}">
                <a16:creationId xmlns:a16="http://schemas.microsoft.com/office/drawing/2014/main" id="{2132B17B-692B-B324-4774-04D98F36E30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6146" name="Picture 2" descr="Top View Professional Blue Ping Pong Stockfoto 2472326771 | Shutterstock">
            <a:extLst>
              <a:ext uri="{FF2B5EF4-FFF2-40B4-BE49-F238E27FC236}">
                <a16:creationId xmlns:a16="http://schemas.microsoft.com/office/drawing/2014/main" id="{E27CF881-0DE9-07C6-D520-E11ADEC631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rabola">
            <a:extLst>
              <a:ext uri="{FF2B5EF4-FFF2-40B4-BE49-F238E27FC236}">
                <a16:creationId xmlns:a16="http://schemas.microsoft.com/office/drawing/2014/main" id="{518F3E2F-E89A-0E74-3B69-F6BBEB35DE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33" t="26400" r="17575"/>
          <a:stretch>
            <a:fillRect/>
          </a:stretch>
        </p:blipFill>
        <p:spPr bwMode="auto">
          <a:xfrm>
            <a:off x="6181267" y="3080207"/>
            <a:ext cx="2006420" cy="175408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 18">
            <a:extLst>
              <a:ext uri="{FF2B5EF4-FFF2-40B4-BE49-F238E27FC236}">
                <a16:creationId xmlns:a16="http://schemas.microsoft.com/office/drawing/2014/main" id="{E4DA45EF-DEAD-47F3-B4B4-8D3440D81304}"/>
              </a:ext>
            </a:extLst>
          </p:cNvPr>
          <p:cNvSpPr/>
          <p:nvPr/>
        </p:nvSpPr>
        <p:spPr>
          <a:xfrm>
            <a:off x="2374084" y="2030136"/>
            <a:ext cx="3716323" cy="134224"/>
          </a:xfrm>
          <a:prstGeom prst="lef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765809" y="4236132"/>
            <a:ext cx="3333240" cy="812493"/>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Spelregels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1921CA2-9A3A-59E6-1498-027BAB736F55}"/>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6</a:t>
            </a:fld>
            <a:endParaRPr lang="nl-BE" dirty="0"/>
          </a:p>
        </p:txBody>
      </p:sp>
      <p:sp>
        <p:nvSpPr>
          <p:cNvPr id="5" name="Google Shape;254;p30">
            <a:extLst>
              <a:ext uri="{FF2B5EF4-FFF2-40B4-BE49-F238E27FC236}">
                <a16:creationId xmlns:a16="http://schemas.microsoft.com/office/drawing/2014/main" id="{2DD837DE-32F3-5B97-B0D2-1E2594696EB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7170" name="Picture 2" descr="Whistle Detailed Rounded Lineal color icon | Freepik">
            <a:extLst>
              <a:ext uri="{FF2B5EF4-FFF2-40B4-BE49-F238E27FC236}">
                <a16:creationId xmlns:a16="http://schemas.microsoft.com/office/drawing/2014/main" id="{8343C76E-B27C-D42A-7DED-B888CACD69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8" y="4394653"/>
            <a:ext cx="537211" cy="537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p View Professional Blue Ping Pong Stockfoto 2472326771 | Shutterstock">
            <a:extLst>
              <a:ext uri="{FF2B5EF4-FFF2-40B4-BE49-F238E27FC236}">
                <a16:creationId xmlns:a16="http://schemas.microsoft.com/office/drawing/2014/main" id="{F0B05602-E5ED-926B-5769-27F696D7A2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42826" y="3091609"/>
            <a:ext cx="4174944"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Scoring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Systeem</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122" name="Google Shape;248;p30"/>
          <p:cNvPicPr/>
          <p:nvPr/>
        </p:nvPicPr>
        <p:blipFill>
          <a:blip r:embed="rId3"/>
          <a:srcRect l="19845" t="24914" r="5472" b="12298"/>
          <a:stretch>
            <a:fillRect/>
          </a:stretch>
        </p:blipFill>
        <p:spPr>
          <a:xfrm>
            <a:off x="1411604" y="518490"/>
            <a:ext cx="6320791" cy="3703466"/>
          </a:xfrm>
          <a:prstGeom prst="rect">
            <a:avLst/>
          </a:prstGeom>
          <a:noFill/>
          <a:ln w="0">
            <a:noFill/>
          </a:ln>
          <a:effectLst>
            <a:outerShdw blurRad="128520" dist="57017" dir="5161048" algn="bl" rotWithShape="0">
              <a:srgbClr val="000000">
                <a:alpha val="40000"/>
              </a:srgbClr>
            </a:outerShdw>
          </a:effectLst>
        </p:spPr>
      </p:pic>
      <p:sp>
        <p:nvSpPr>
          <p:cNvPr id="2" name="TextBox 1">
            <a:extLst>
              <a:ext uri="{FF2B5EF4-FFF2-40B4-BE49-F238E27FC236}">
                <a16:creationId xmlns:a16="http://schemas.microsoft.com/office/drawing/2014/main" id="{CF91B16A-6CBA-E99C-6318-CEE6F9480D20}"/>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7</a:t>
            </a:fld>
            <a:endParaRPr lang="nl-BE" dirty="0"/>
          </a:p>
        </p:txBody>
      </p:sp>
      <p:sp>
        <p:nvSpPr>
          <p:cNvPr id="3" name="Google Shape;254;p30">
            <a:extLst>
              <a:ext uri="{FF2B5EF4-FFF2-40B4-BE49-F238E27FC236}">
                <a16:creationId xmlns:a16="http://schemas.microsoft.com/office/drawing/2014/main" id="{5421F241-FA29-842C-0707-DA50D701ADA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5" name="Picture 4" descr="A colorful abacus on a wooden frame&#10;&#10;AI-generated content may be incorrect.">
            <a:extLst>
              <a:ext uri="{FF2B5EF4-FFF2-40B4-BE49-F238E27FC236}">
                <a16:creationId xmlns:a16="http://schemas.microsoft.com/office/drawing/2014/main" id="{AF76B92B-8BCB-F0D7-069D-2C80DC27E6CA}"/>
              </a:ext>
            </a:extLst>
          </p:cNvPr>
          <p:cNvPicPr>
            <a:picLocks noChangeAspect="1"/>
          </p:cNvPicPr>
          <p:nvPr/>
        </p:nvPicPr>
        <p:blipFill>
          <a:blip r:embed="rId4"/>
          <a:stretch>
            <a:fillRect/>
          </a:stretch>
        </p:blipFill>
        <p:spPr>
          <a:xfrm>
            <a:off x="259080" y="4320482"/>
            <a:ext cx="614226" cy="611382"/>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007082" y="4080501"/>
            <a:ext cx="7439688" cy="874221"/>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Leerproces</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Dataverwerking</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Learning - Free education icons">
            <a:extLst>
              <a:ext uri="{FF2B5EF4-FFF2-40B4-BE49-F238E27FC236}">
                <a16:creationId xmlns:a16="http://schemas.microsoft.com/office/drawing/2014/main" id="{CBE39243-D75D-4525-FE5E-4D1FF35A2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113725"/>
            <a:ext cx="778483" cy="77848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B7730CAE-9C13-3CCF-11AB-1D920831FE2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9218" name="Picture 2">
            <a:extLst>
              <a:ext uri="{FF2B5EF4-FFF2-40B4-BE49-F238E27FC236}">
                <a16:creationId xmlns:a16="http://schemas.microsoft.com/office/drawing/2014/main" id="{78F7E1AD-7910-1CFA-0868-A68942E11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538279"/>
            <a:ext cx="6257925" cy="3542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2D2784-5631-18C9-A939-D59933CE5D58}"/>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8</a:t>
            </a:fld>
            <a:endParaRPr lang="nl-BE" dirty="0"/>
          </a:p>
        </p:txBody>
      </p:sp>
      <p:pic>
        <p:nvPicPr>
          <p:cNvPr id="4" name="Picture 3" descr="A screenshot of a computer screen&#10;&#10;AI-generated content may be incorrect.">
            <a:extLst>
              <a:ext uri="{FF2B5EF4-FFF2-40B4-BE49-F238E27FC236}">
                <a16:creationId xmlns:a16="http://schemas.microsoft.com/office/drawing/2014/main" id="{4B582BB8-AE35-98D0-31C9-186236E2CA7B}"/>
              </a:ext>
            </a:extLst>
          </p:cNvPr>
          <p:cNvPicPr>
            <a:picLocks noChangeAspect="1"/>
          </p:cNvPicPr>
          <p:nvPr/>
        </p:nvPicPr>
        <p:blipFill>
          <a:blip r:embed="rId5"/>
          <a:stretch>
            <a:fillRect/>
          </a:stretch>
        </p:blipFill>
        <p:spPr>
          <a:xfrm>
            <a:off x="6568830" y="538279"/>
            <a:ext cx="1420740" cy="3568372"/>
          </a:xfrm>
          <a:prstGeom prst="rect">
            <a:avLst/>
          </a:prstGeom>
        </p:spPr>
      </p:pic>
      <p:pic>
        <p:nvPicPr>
          <p:cNvPr id="5" name="Picture 4" descr="A black and white image of a black and white image of a black and white image of a black and white image of a black and white image of a black and white image of a black and&#10;&#10;AI-generated content may be incorrect.">
            <a:extLst>
              <a:ext uri="{FF2B5EF4-FFF2-40B4-BE49-F238E27FC236}">
                <a16:creationId xmlns:a16="http://schemas.microsoft.com/office/drawing/2014/main" id="{FE5C6A33-20A8-7DFC-82F1-905CB2D5F95D}"/>
              </a:ext>
            </a:extLst>
          </p:cNvPr>
          <p:cNvPicPr>
            <a:picLocks noChangeAspect="1"/>
          </p:cNvPicPr>
          <p:nvPr/>
        </p:nvPicPr>
        <p:blipFill>
          <a:blip r:embed="rId6"/>
          <a:stretch>
            <a:fillRect/>
          </a:stretch>
        </p:blipFill>
        <p:spPr>
          <a:xfrm>
            <a:off x="7989570" y="538279"/>
            <a:ext cx="571500" cy="3551114"/>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Resultaat</a:t>
            </a:r>
            <a:r>
              <a:rPr lang="en-US" sz="3900" b="0" u="none" strike="noStrike" dirty="0">
                <a:solidFill>
                  <a:schemeClr val="dk1"/>
                </a:solidFill>
                <a:effectLst/>
                <a:uFillTx/>
                <a:latin typeface="Meow Script"/>
                <a:ea typeface="Xanh Mono"/>
              </a:rPr>
              <a:t> &amp; </a:t>
            </a:r>
            <a:r>
              <a:rPr lang="en-US" sz="3900" b="0" u="none" strike="noStrike" dirty="0" err="1">
                <a:solidFill>
                  <a:schemeClr val="dk1"/>
                </a:solidFill>
                <a:effectLst/>
                <a:uFillTx/>
                <a:latin typeface="Meow Script"/>
                <a:ea typeface="Xanh Mono"/>
              </a:rPr>
              <a:t>Conclusie</a:t>
            </a:r>
            <a:endParaRPr lang="fr-FR" sz="3900" b="0" u="none" strike="noStrike" dirty="0">
              <a:solidFill>
                <a:schemeClr val="dk1"/>
              </a:solidFill>
              <a:effectLst/>
              <a:uFillTx/>
              <a:latin typeface="Arial"/>
            </a:endParaRPr>
          </a:p>
        </p:txBody>
      </p:sp>
      <p:pic>
        <p:nvPicPr>
          <p:cNvPr id="2050" name="Picture 2" descr="Conclusion - Free files and folders icons">
            <a:extLst>
              <a:ext uri="{FF2B5EF4-FFF2-40B4-BE49-F238E27FC236}">
                <a16:creationId xmlns:a16="http://schemas.microsoft.com/office/drawing/2014/main" id="{E72EF466-7349-7F4E-65CE-00B21BE4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300517"/>
            <a:ext cx="654206" cy="6542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58371B0B-AA1A-EE8B-6A99-05A232EC886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46B48D15-EF8B-20DF-058B-548224372591}"/>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9</a:t>
            </a:fld>
            <a:endParaRPr lang="nl-BE" dirty="0"/>
          </a:p>
        </p:txBody>
      </p:sp>
      <p:pic>
        <p:nvPicPr>
          <p:cNvPr id="8194" name="Picture 2">
            <a:extLst>
              <a:ext uri="{FF2B5EF4-FFF2-40B4-BE49-F238E27FC236}">
                <a16:creationId xmlns:a16="http://schemas.microsoft.com/office/drawing/2014/main" id="{87B1C790-09C7-F12E-C184-B43B1B585B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3871" y="554573"/>
            <a:ext cx="5636258" cy="3745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Creative Chalkboard Design by Slidesgo">
  <a:themeElements>
    <a:clrScheme name="Simple Light">
      <a:dk1>
        <a:srgbClr val="FFFFFF"/>
      </a:dk1>
      <a:lt1>
        <a:srgbClr val="353535"/>
      </a:lt1>
      <a:dk2>
        <a:srgbClr val="FFFFFF"/>
      </a:dk2>
      <a:lt2>
        <a:srgbClr val="BBBBB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209</TotalTime>
  <Words>1404</Words>
  <Application>Microsoft Office PowerPoint</Application>
  <PresentationFormat>On-screen Show (16:9)</PresentationFormat>
  <Paragraphs>144</Paragraphs>
  <Slides>12</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Aptos</vt:lpstr>
      <vt:lpstr>Arial</vt:lpstr>
      <vt:lpstr>Calibri</vt:lpstr>
      <vt:lpstr>Meow Script</vt:lpstr>
      <vt:lpstr>OpenSymbol</vt:lpstr>
      <vt:lpstr>Roboto Mono</vt:lpstr>
      <vt:lpstr>Symbol</vt:lpstr>
      <vt:lpstr>Wingdings</vt:lpstr>
      <vt:lpstr>Xanh Mono</vt:lpstr>
      <vt:lpstr>Creative Chalkboard Design by Slidesgo</vt:lpstr>
      <vt:lpstr>Slidesgo Final Pages</vt:lpstr>
      <vt:lpstr>Ping Pong AI</vt:lpstr>
      <vt:lpstr>Introductie</vt:lpstr>
      <vt:lpstr>Doelstellingen</vt:lpstr>
      <vt:lpstr>PyBullet</vt:lpstr>
      <vt:lpstr>Traject &amp; Parameters</vt:lpstr>
      <vt:lpstr>Spelregels</vt:lpstr>
      <vt:lpstr>Scoring Systeem</vt:lpstr>
      <vt:lpstr>Leerproces &amp; Dataverwerking</vt:lpstr>
      <vt:lpstr>Resultaat &amp; Conclusie</vt:lpstr>
      <vt:lpstr>Uitbreiding</vt:lpstr>
      <vt:lpstr>Demo</vt:lpstr>
      <vt:lpstr>Vragen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Jules Declercq</cp:lastModifiedBy>
  <cp:revision>9</cp:revision>
  <dcterms:modified xsi:type="dcterms:W3CDTF">2025-12-15T18:43:26Z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2025-12-13T16:14:13Z</dcterms:created>
  <dc:creator>Unknown Creator</dc:creator>
  <dc:description/>
  <dc:language>en-US</dc:language>
  <cp:lastModifiedBy>Unknown Creator</cp:lastModifiedBy>
  <dcterms:modified xsi:type="dcterms:W3CDTF">2025-12-13T16:14:13Z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